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tags/tag7.xml" ContentType="application/vnd.openxmlformats-officedocument.presentationml.tags+xml"/>
  <Override PartName="/ppt/notesSlides/notesSlide12.xml" ContentType="application/vnd.openxmlformats-officedocument.presentationml.notesSlide+xml"/>
  <Override PartName="/ppt/tags/tag8.xml" ContentType="application/vnd.openxmlformats-officedocument.presentationml.tags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notesSlides/notesSlide14.xml" ContentType="application/vnd.openxmlformats-officedocument.presentationml.notesSlide+xml"/>
  <Override PartName="/ppt/tags/tag10.xml" ContentType="application/vnd.openxmlformats-officedocument.presentationml.tags+xml"/>
  <Override PartName="/ppt/notesSlides/notesSlide15.xml" ContentType="application/vnd.openxmlformats-officedocument.presentationml.notesSlide+xml"/>
  <Override PartName="/ppt/tags/tag11.xml" ContentType="application/vnd.openxmlformats-officedocument.presentationml.tags+xml"/>
  <Override PartName="/ppt/notesSlides/notesSlide16.xml" ContentType="application/vnd.openxmlformats-officedocument.presentationml.notesSlide+xml"/>
  <Override PartName="/ppt/tags/tag12.xml" ContentType="application/vnd.openxmlformats-officedocument.presentationml.tags+xml"/>
  <Override PartName="/ppt/notesSlides/notesSlide17.xml" ContentType="application/vnd.openxmlformats-officedocument.presentationml.notesSlide+xml"/>
  <Override PartName="/ppt/tags/tag13.xml" ContentType="application/vnd.openxmlformats-officedocument.presentationml.tags+xml"/>
  <Override PartName="/ppt/notesSlides/notesSlide18.xml" ContentType="application/vnd.openxmlformats-officedocument.presentationml.notesSlide+xml"/>
  <Override PartName="/ppt/tags/tag14.xml" ContentType="application/vnd.openxmlformats-officedocument.presentationml.tags+xml"/>
  <Override PartName="/ppt/notesSlides/notesSlide19.xml" ContentType="application/vnd.openxmlformats-officedocument.presentationml.notesSlide+xml"/>
  <Override PartName="/ppt/tags/tag15.xml" ContentType="application/vnd.openxmlformats-officedocument.presentationml.tags+xml"/>
  <Override PartName="/ppt/notesSlides/notesSlide20.xml" ContentType="application/vnd.openxmlformats-officedocument.presentationml.notesSlide+xml"/>
  <Override PartName="/ppt/tags/tag16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170" r:id="rId2"/>
    <p:sldId id="3172" r:id="rId3"/>
    <p:sldId id="3203" r:id="rId4"/>
    <p:sldId id="3204" r:id="rId5"/>
    <p:sldId id="3205" r:id="rId6"/>
    <p:sldId id="3214" r:id="rId7"/>
    <p:sldId id="3188" r:id="rId8"/>
    <p:sldId id="3209" r:id="rId9"/>
    <p:sldId id="3222" r:id="rId10"/>
    <p:sldId id="3212" r:id="rId11"/>
    <p:sldId id="3206" r:id="rId12"/>
    <p:sldId id="3207" r:id="rId13"/>
    <p:sldId id="3224" r:id="rId14"/>
    <p:sldId id="3208" r:id="rId15"/>
    <p:sldId id="3219" r:id="rId16"/>
    <p:sldId id="3223" r:id="rId17"/>
    <p:sldId id="3215" r:id="rId18"/>
    <p:sldId id="3216" r:id="rId19"/>
    <p:sldId id="3220" r:id="rId20"/>
    <p:sldId id="3221" r:id="rId21"/>
    <p:sldId id="3218" r:id="rId22"/>
    <p:sldId id="3210" r:id="rId23"/>
    <p:sldId id="3211" r:id="rId24"/>
    <p:sldId id="3201" r:id="rId25"/>
  </p:sldIdLst>
  <p:sldSz cx="9001125" cy="5040313"/>
  <p:notesSz cx="6858000" cy="9144000"/>
  <p:custDataLst>
    <p:tags r:id="rId29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47066" indent="-1275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896351" indent="-25736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45636" indent="-387162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794920" indent="-51695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1597457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1916948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2236440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2555931" algn="l" defTabSz="638983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29">
          <p15:clr>
            <a:srgbClr val="A4A3A4"/>
          </p15:clr>
        </p15:guide>
        <p15:guide id="2" orient="horz" pos="2915">
          <p15:clr>
            <a:srgbClr val="A4A3A4"/>
          </p15:clr>
        </p15:guide>
        <p15:guide id="3" pos="2835">
          <p15:clr>
            <a:srgbClr val="A4A3A4"/>
          </p15:clr>
        </p15:guide>
        <p15:guide id="4" pos="390">
          <p15:clr>
            <a:srgbClr val="A4A3A4"/>
          </p15:clr>
        </p15:guide>
        <p15:guide id="5" pos="5248">
          <p15:clr>
            <a:srgbClr val="A4A3A4"/>
          </p15:clr>
        </p15:guide>
        <p15:guide id="6" pos="48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7A9E6"/>
    <a:srgbClr val="051931"/>
    <a:srgbClr val="00A4E3"/>
    <a:srgbClr val="0070C0"/>
    <a:srgbClr val="00AEEF"/>
    <a:srgbClr val="015077"/>
    <a:srgbClr val="000F21"/>
    <a:srgbClr val="133E73"/>
    <a:srgbClr val="14427A"/>
    <a:srgbClr val="041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62" autoAdjust="0"/>
    <p:restoredTop sz="95317" autoAdjust="0"/>
  </p:normalViewPr>
  <p:slideViewPr>
    <p:cSldViewPr>
      <p:cViewPr varScale="1">
        <p:scale>
          <a:sx n="114" d="100"/>
          <a:sy n="114" d="100"/>
        </p:scale>
        <p:origin x="-120" y="-408"/>
      </p:cViewPr>
      <p:guideLst>
        <p:guide orient="horz" pos="229"/>
        <p:guide orient="horz" pos="2915"/>
        <p:guide pos="2835"/>
        <p:guide pos="390"/>
        <p:guide pos="5248"/>
        <p:guide pos="4836"/>
      </p:guideLst>
    </p:cSldViewPr>
  </p:slideViewPr>
  <p:outlineViewPr>
    <p:cViewPr>
      <p:scale>
        <a:sx n="100" d="100"/>
        <a:sy n="100" d="100"/>
      </p:scale>
      <p:origin x="0" y="-9972"/>
    </p:cViewPr>
  </p:outlin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39" d="100"/>
        <a:sy n="139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942" y="-84"/>
      </p:cViewPr>
      <p:guideLst>
        <p:guide orient="horz" pos="2880"/>
        <p:guide pos="2160"/>
      </p:guideLst>
    </p:cSldViewPr>
  </p:notesViewPr>
  <p:gridSpacing cx="72006" cy="72006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noProof="1" smtClean="0"/>
            </a:lvl1pPr>
          </a:lstStyle>
          <a:p>
            <a:pPr>
              <a:defRPr/>
            </a:pPr>
            <a:fld id="{843730D4-DAA0-4961-8D66-8018B71D47DD}" type="datetimeFigureOut">
              <a:rPr lang="zh-CN" altLang="en-US"/>
              <a:pPr>
                <a:defRPr/>
              </a:pPr>
              <a:t>19/10/16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noProof="1"/>
            </a:lvl1pPr>
          </a:lstStyle>
          <a:p>
            <a:fld id="{53CB15B2-6539-414E-885F-134AB7BAEF7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064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noProof="1"/>
            </a:lvl1pPr>
          </a:lstStyle>
          <a:p>
            <a:pPr>
              <a:defRPr/>
            </a:pPr>
            <a:fld id="{F20F0E08-FCD4-40FB-9946-C51233C97953}" type="datetimeFigureOut">
              <a:rPr lang="zh-CN" altLang="en-US"/>
              <a:pPr>
                <a:defRPr/>
              </a:pPr>
              <a:t>19/10/16</a:t>
            </a:fld>
            <a:endParaRPr lang="zh-CN" altLang="en-US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368300" y="685800"/>
            <a:ext cx="6121400" cy="34290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noProof="1"/>
            </a:lvl1pPr>
          </a:lstStyle>
          <a:p>
            <a:fld id="{70CA4341-F6FF-475E-A543-0194832CB00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8571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18382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37874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95736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27685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597013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916504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235996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555487" algn="l" defTabSz="63853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512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12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A10EB9B-026B-4DBF-B0DF-F17B4B439C9D}" type="slidenum">
              <a:rPr altLang="en-US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717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17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A68492C4-473B-4884-9882-18225C6ED146}" type="slidenum">
              <a:rPr altLang="en-US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33795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379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C42B898C-C619-43F1-BB3A-D7D7FE7EC80F}" type="slidenum">
              <a:rPr altLang="en-US"/>
              <a:pPr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608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608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AE591A0-3760-4EEB-8685-57D159029A34}" type="slidenum">
              <a:rPr altLang="en-US"/>
              <a:pPr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945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946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4682E7B-842F-4305-9FA6-D4A70FEFB1CB}" type="slidenum">
              <a:rPr altLang="en-US"/>
              <a:pPr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512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12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A10EB9B-026B-4DBF-B0DF-F17B4B439C9D}" type="slidenum">
              <a:rPr altLang="en-US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589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608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608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AE591A0-3760-4EEB-8685-57D159029A34}" type="slidenum">
              <a:rPr altLang="en-US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536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36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DFA487FC-BDBF-4955-A2AE-666F60F4684B}" type="slidenum">
              <a:rPr altLang="en-US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1507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1508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16345D3C-23C6-432D-BC9E-8B62E4F27DC8}" type="slidenum">
              <a:rPr altLang="en-US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1507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1508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16345D3C-23C6-432D-BC9E-8B62E4F27DC8}" type="slidenum">
              <a:rPr altLang="en-US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3315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31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676A9045-8EEF-42EC-B306-3451D5A561AC}" type="slidenum">
              <a:rPr altLang="en-US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156C02-6AC0-4150-BF14-3C2902387D77}" type="datetimeFigureOut">
              <a:rPr lang="zh-CN" altLang="en-US"/>
              <a:pPr>
                <a:defRPr/>
              </a:pPr>
              <a:t>19/10/16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7B9ED6-FA7E-4333-AD61-EE26BDBEFB9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349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E00D82-2001-449E-AD90-3BB6FC1EF930}" type="datetimeFigureOut">
              <a:rPr lang="zh-CN" altLang="en-US"/>
              <a:pPr>
                <a:defRPr/>
              </a:pPr>
              <a:t>19/10/16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47F294-569F-46BE-9414-D1C28A8AC9F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218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A56D01-2764-4F3F-81D1-FEDBA43AD549}" type="datetimeFigureOut">
              <a:rPr lang="zh-CN" altLang="en-US" smtClean="0"/>
              <a:pPr>
                <a:defRPr/>
              </a:pPr>
              <a:t>19/10/16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A012C-3782-4128-B36B-91F05AF1EE8F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620322" y="4680336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www.1ppt.com/hangye/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www.1ppt.com/sucai/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www.1ppt.com/tubiao/    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www.1ppt.com/powerpoint/    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www.1ppt.com/excel/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www.1ppt.com/kejian/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www.1ppt.com/shiti/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srgbClr val="051931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www.1ppt.com/jiaoan/  </a:t>
            </a:r>
            <a:r>
              <a:rPr lang="en-US" altLang="zh-CN" sz="100" dirty="0" smtClean="0">
                <a:solidFill>
                  <a:srgbClr val="051931"/>
                </a:solidFill>
                <a:latin typeface="Calibri"/>
                <a:ea typeface="宋体"/>
              </a:rPr>
              <a:t>      </a:t>
            </a:r>
            <a:endParaRPr lang="en-US" altLang="zh-CN" sz="100" dirty="0">
              <a:solidFill>
                <a:srgbClr val="051931"/>
              </a:solidFill>
              <a:latin typeface="Calibri"/>
              <a:ea typeface="宋体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 smtClean="0">
                <a:solidFill>
                  <a:srgbClr val="051931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 smtClean="0">
                <a:solidFill>
                  <a:srgbClr val="051931"/>
                </a:solidFill>
                <a:latin typeface="Calibri"/>
                <a:ea typeface="宋体"/>
              </a:rPr>
              <a:t>www.1ppt.com/ziti/</a:t>
            </a:r>
            <a:endParaRPr lang="en-US" altLang="zh-CN" sz="100" dirty="0">
              <a:solidFill>
                <a:srgbClr val="051931"/>
              </a:solidFill>
              <a:latin typeface="Calibri"/>
              <a:ea typeface="宋体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srgbClr val="051931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srgbClr val="051931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33440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gradFill flip="none" rotWithShape="1">
          <a:gsLst>
            <a:gs pos="0">
              <a:srgbClr val="0D2A4D"/>
            </a:gs>
            <a:gs pos="97000">
              <a:srgbClr val="000F2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18967" y="268832"/>
            <a:ext cx="7763193" cy="973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3898" tIns="31949" rIns="63898" bIns="3194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1"/>
              <a:t>单击此处编辑母版标题样式</a:t>
            </a:r>
            <a:endParaRPr lang="zh-CN" noProof="1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18967" y="1341945"/>
            <a:ext cx="7763193" cy="3198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3898" tIns="31949" rIns="63898" bIns="3194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  <a:endParaRPr lang="zh-CN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967" y="4671915"/>
            <a:ext cx="2024698" cy="267725"/>
          </a:xfrm>
          <a:prstGeom prst="rect">
            <a:avLst/>
          </a:prstGeom>
        </p:spPr>
        <p:txBody>
          <a:bodyPr vert="horz" lIns="63898" tIns="31949" rIns="63898" bIns="31949" rtlCol="0" anchor="ctr"/>
          <a:lstStyle>
            <a:lvl1pPr algn="l" eaLnBrk="1" hangingPunct="1"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3A56D01-2764-4F3F-81D1-FEDBA43AD549}" type="datetimeFigureOut">
              <a:rPr lang="zh-CN" altLang="en-US"/>
              <a:pPr>
                <a:defRPr/>
              </a:pPr>
              <a:t>19/10/16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484" y="4671915"/>
            <a:ext cx="3038158" cy="267725"/>
          </a:xfrm>
          <a:prstGeom prst="rect">
            <a:avLst/>
          </a:prstGeom>
        </p:spPr>
        <p:txBody>
          <a:bodyPr vert="horz" lIns="63898" tIns="31949" rIns="63898" bIns="31949" rtlCol="0" anchor="ctr"/>
          <a:lstStyle>
            <a:lvl1pPr algn="ctr" eaLnBrk="1" hangingPunct="1">
              <a:defRPr sz="9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7462" y="4671915"/>
            <a:ext cx="2024698" cy="267725"/>
          </a:xfrm>
          <a:prstGeom prst="rect">
            <a:avLst/>
          </a:prstGeom>
        </p:spPr>
        <p:txBody>
          <a:bodyPr vert="horz" wrap="square" lIns="63898" tIns="31949" rIns="63898" bIns="31949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800" noProof="1">
                <a:solidFill>
                  <a:srgbClr val="898989"/>
                </a:solidFill>
              </a:defRPr>
            </a:lvl1pPr>
          </a:lstStyle>
          <a:p>
            <a:fld id="{481A012C-3782-4128-B36B-91F05AF1EE8F}" type="slidenum">
              <a:rPr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defTabSz="67337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319491" algn="l" defTabSz="67337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638983" algn="l" defTabSz="67337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958474" algn="l" defTabSz="67337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277965" algn="l" defTabSz="673373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68620" indent="-168620" algn="l" defTabSz="673373" rtl="0" eaLnBrk="0" fontAlgn="base" hangingPunct="0">
        <a:lnSpc>
          <a:spcPct val="90000"/>
        </a:lnSpc>
        <a:spcBef>
          <a:spcPts val="734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5861" indent="-168620" algn="l" defTabSz="673373" rtl="0" eaLnBrk="0" fontAlgn="base" hangingPunct="0">
        <a:lnSpc>
          <a:spcPct val="90000"/>
        </a:lnSpc>
        <a:spcBef>
          <a:spcPts val="367"/>
        </a:spcBef>
        <a:spcAft>
          <a:spcPct val="0"/>
        </a:spcAft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41993" indent="-168620" algn="l" defTabSz="673373" rtl="0" eaLnBrk="0" fontAlgn="base" hangingPunct="0">
        <a:lnSpc>
          <a:spcPct val="90000"/>
        </a:lnSpc>
        <a:spcBef>
          <a:spcPts val="367"/>
        </a:spcBef>
        <a:spcAft>
          <a:spcPct val="0"/>
        </a:spcAft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79234" indent="-168620" algn="l" defTabSz="673373" rtl="0" eaLnBrk="0" fontAlgn="base" hangingPunct="0">
        <a:lnSpc>
          <a:spcPct val="90000"/>
        </a:lnSpc>
        <a:spcBef>
          <a:spcPts val="367"/>
        </a:spcBef>
        <a:spcAft>
          <a:spcPct val="0"/>
        </a:spcAft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16475" indent="-168620" algn="l" defTabSz="673373" rtl="0" eaLnBrk="0" fontAlgn="base" hangingPunct="0">
        <a:lnSpc>
          <a:spcPct val="90000"/>
        </a:lnSpc>
        <a:spcBef>
          <a:spcPts val="367"/>
        </a:spcBef>
        <a:spcAft>
          <a:spcPct val="0"/>
        </a:spcAft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53050" indent="-168620" algn="l" defTabSz="673594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90291" indent="-168620" algn="l" defTabSz="673594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527088" indent="-168620" algn="l" defTabSz="673594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863885" indent="-168620" algn="l" defTabSz="673594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36797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74038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10835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632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84873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021670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58467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95265" algn="l" defTabSz="67359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10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9.png"/><Relationship Id="rId7" Type="http://schemas.openxmlformats.org/officeDocument/2006/relationships/image" Target="../media/image12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image" Target="../media/image15.png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image" Target="../media/image16.jp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17.jpg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image" Target="../media/image18.jpg"/><Relationship Id="rId1" Type="http://schemas.openxmlformats.org/officeDocument/2006/relationships/tags" Target="../tags/tag15.xml"/><Relationship Id="rId2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docs.vdian.net/pages/viewpage.action?pageId=78130513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4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image" Target="../media/image5.jp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/>
          <p:cNvSpPr txBox="1"/>
          <p:nvPr/>
        </p:nvSpPr>
        <p:spPr>
          <a:xfrm>
            <a:off x="6732748" y="1800096"/>
            <a:ext cx="14542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spc="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ea typeface="黑体" panose="02010600030101010101" pitchFamily="2" charset="-122"/>
              </a:rPr>
              <a:t>2019</a:t>
            </a:r>
            <a:endParaRPr lang="zh-CN" altLang="en-US" sz="6000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ea typeface="黑体" panose="02010600030101010101" pitchFamily="2" charset="-122"/>
            </a:endParaRPr>
          </a:p>
        </p:txBody>
      </p:sp>
      <p:sp>
        <p:nvSpPr>
          <p:cNvPr id="3" name="TextBox 5"/>
          <p:cNvSpPr txBox="1"/>
          <p:nvPr/>
        </p:nvSpPr>
        <p:spPr>
          <a:xfrm>
            <a:off x="5237147" y="2655461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00AEE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大数据任务治理</a:t>
            </a:r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>
          <a:xfrm>
            <a:off x="7646934" y="3384228"/>
            <a:ext cx="540058" cy="0"/>
          </a:xfrm>
          <a:prstGeom prst="line">
            <a:avLst/>
          </a:prstGeom>
          <a:ln w="254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8"/>
          <p:cNvSpPr txBox="1"/>
          <p:nvPr/>
        </p:nvSpPr>
        <p:spPr>
          <a:xfrm>
            <a:off x="5966463" y="3600246"/>
            <a:ext cx="2327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马强   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2019.10.1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xmlns:p14="http://schemas.microsoft.com/office/powerpoint/2010/main" spd="slow" advTm="8528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35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300"/>
                            </p:stCondLst>
                            <p:childTnLst>
                              <p:par>
                                <p:cTn id="2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8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3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6" grpId="0"/>
    </p:bldLst>
  </p:timing>
  <p:extLst mod="1">
    <p:ext uri="{E180D4A7-C9FB-4DFB-919C-405C955672EB}">
      <p14:showEvtLst xmlns:p14="http://schemas.microsoft.com/office/powerpoint/2010/main">
        <p14:playEvt time="1" objId="7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5070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性能工具</a:t>
            </a:r>
            <a:r>
              <a:rPr lang="en-US" altLang="zh-CN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—</a:t>
            </a:r>
            <a:r>
              <a:rPr lang="en-US" altLang="zh-CN" sz="2400" spc="300" dirty="0" err="1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dr.elephant</a:t>
            </a:r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的使用</a:t>
            </a: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pic>
        <p:nvPicPr>
          <p:cNvPr id="4" name="图片 3" descr="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15" y="864017"/>
            <a:ext cx="4176348" cy="4032337"/>
          </a:xfrm>
          <a:prstGeom prst="rect">
            <a:avLst/>
          </a:prstGeom>
        </p:spPr>
      </p:pic>
      <p:pic>
        <p:nvPicPr>
          <p:cNvPr id="12" name="图片 11" descr="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580" y="864018"/>
            <a:ext cx="4100498" cy="40322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299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/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64247" flipV="1">
            <a:off x="7128189" y="3451441"/>
            <a:ext cx="554347" cy="6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3"/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2057140" flipV="1">
            <a:off x="7694180" y="3122850"/>
            <a:ext cx="554347" cy="6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3"/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2057140" flipV="1">
            <a:off x="7672406" y="1269557"/>
            <a:ext cx="554347" cy="6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3"/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8981151" flipV="1">
            <a:off x="7037271" y="1362779"/>
            <a:ext cx="753420" cy="83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" name="平行四边形 115"/>
          <p:cNvSpPr/>
          <p:nvPr/>
        </p:nvSpPr>
        <p:spPr>
          <a:xfrm rot="1200000">
            <a:off x="7233065" y="1251041"/>
            <a:ext cx="905081" cy="447028"/>
          </a:xfrm>
          <a:prstGeom prst="parallelogram">
            <a:avLst>
              <a:gd name="adj" fmla="val 88523"/>
            </a:avLst>
          </a:prstGeom>
          <a:solidFill>
            <a:srgbClr val="F8F9FB"/>
          </a:solidFill>
          <a:ln>
            <a:noFill/>
          </a:ln>
          <a:effectLst>
            <a:outerShdw blurRad="457200" dist="114300" dir="15660000" sx="65000" sy="65000" rotWithShape="0">
              <a:prstClr val="black">
                <a:alpha val="5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rtlCol="0" anchor="ctr"/>
          <a:lstStyle/>
          <a:p>
            <a:pPr algn="ctr"/>
            <a:endParaRPr lang="zh-CN" altLang="en-US" sz="2400"/>
          </a:p>
        </p:txBody>
      </p:sp>
      <p:sp>
        <p:nvSpPr>
          <p:cNvPr id="31" name="平行四边形 116"/>
          <p:cNvSpPr/>
          <p:nvPr/>
        </p:nvSpPr>
        <p:spPr>
          <a:xfrm rot="16200000">
            <a:off x="7057524" y="1663862"/>
            <a:ext cx="725248" cy="469457"/>
          </a:xfrm>
          <a:prstGeom prst="parallelogram">
            <a:avLst>
              <a:gd name="adj" fmla="val 36484"/>
            </a:avLst>
          </a:prstGeom>
          <a:solidFill>
            <a:srgbClr val="00AEEF"/>
          </a:solidFill>
          <a:ln w="14288" cap="flat">
            <a:noFill/>
            <a:prstDash val="solid"/>
            <a:miter lim="800000"/>
          </a:ln>
          <a:effectLst>
            <a:outerShdw blurRad="101600" dist="50800" dir="5400000" sx="102000" sy="102000" algn="t" rotWithShape="0">
              <a:prstClr val="black">
                <a:alpha val="28000"/>
              </a:prstClr>
            </a:outerShdw>
          </a:effectLst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400"/>
          </a:p>
        </p:txBody>
      </p:sp>
      <p:sp>
        <p:nvSpPr>
          <p:cNvPr id="32" name="平行四边形 117"/>
          <p:cNvSpPr/>
          <p:nvPr/>
        </p:nvSpPr>
        <p:spPr>
          <a:xfrm rot="9071256">
            <a:off x="7477399" y="1596943"/>
            <a:ext cx="876636" cy="492444"/>
          </a:xfrm>
          <a:prstGeom prst="parallelogram">
            <a:avLst>
              <a:gd name="adj" fmla="val 55040"/>
            </a:avLst>
          </a:prstGeom>
          <a:solidFill>
            <a:srgbClr val="BECCCD"/>
          </a:solidFill>
          <a:ln>
            <a:noFill/>
          </a:ln>
          <a:effectLst>
            <a:innerShdw blurRad="292100" dist="165100" dir="4200000">
              <a:prstClr val="black">
                <a:alpha val="1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rtlCol="0" anchor="ctr"/>
          <a:lstStyle/>
          <a:p>
            <a:pPr algn="ctr"/>
            <a:endParaRPr lang="zh-CN" altLang="en-US" sz="2400"/>
          </a:p>
        </p:txBody>
      </p:sp>
      <p:sp>
        <p:nvSpPr>
          <p:cNvPr id="34" name="平行四边形 119"/>
          <p:cNvSpPr/>
          <p:nvPr/>
        </p:nvSpPr>
        <p:spPr>
          <a:xfrm rot="1200000">
            <a:off x="7216747" y="2546072"/>
            <a:ext cx="905081" cy="447028"/>
          </a:xfrm>
          <a:prstGeom prst="parallelogram">
            <a:avLst>
              <a:gd name="adj" fmla="val 88523"/>
            </a:avLst>
          </a:prstGeom>
          <a:solidFill>
            <a:srgbClr val="F8F9FB"/>
          </a:solidFill>
          <a:ln>
            <a:noFill/>
          </a:ln>
          <a:effectLst>
            <a:outerShdw blurRad="457200" dist="114300" dir="15660000" sx="65000" sy="65000" rotWithShape="0">
              <a:prstClr val="black">
                <a:alpha val="5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平行四边形 120"/>
          <p:cNvSpPr/>
          <p:nvPr/>
        </p:nvSpPr>
        <p:spPr>
          <a:xfrm rot="16200000">
            <a:off x="7041206" y="2958895"/>
            <a:ext cx="725248" cy="469457"/>
          </a:xfrm>
          <a:prstGeom prst="parallelogram">
            <a:avLst>
              <a:gd name="adj" fmla="val 36484"/>
            </a:avLst>
          </a:prstGeom>
          <a:solidFill>
            <a:srgbClr val="0070C0"/>
          </a:solidFill>
          <a:ln w="14288" cap="flat">
            <a:noFill/>
            <a:prstDash val="solid"/>
            <a:miter lim="800000"/>
          </a:ln>
          <a:effectLst>
            <a:outerShdw blurRad="101600" dist="50800" dir="5400000" sx="102000" sy="102000" algn="t" rotWithShape="0">
              <a:prstClr val="black">
                <a:alpha val="28000"/>
              </a:prstClr>
            </a:outerShdw>
          </a:effectLst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400"/>
          </a:p>
        </p:txBody>
      </p:sp>
      <p:sp>
        <p:nvSpPr>
          <p:cNvPr id="36" name="平行四边形 121"/>
          <p:cNvSpPr/>
          <p:nvPr/>
        </p:nvSpPr>
        <p:spPr>
          <a:xfrm rot="9071256">
            <a:off x="7461081" y="2891977"/>
            <a:ext cx="876636" cy="492444"/>
          </a:xfrm>
          <a:prstGeom prst="parallelogram">
            <a:avLst>
              <a:gd name="adj" fmla="val 55040"/>
            </a:avLst>
          </a:prstGeom>
          <a:solidFill>
            <a:srgbClr val="BECCCD"/>
          </a:solidFill>
          <a:ln>
            <a:noFill/>
          </a:ln>
          <a:effectLst>
            <a:innerShdw blurRad="292100" dist="165100" dir="4200000">
              <a:prstClr val="black">
                <a:alpha val="1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rtlCol="0" anchor="ctr"/>
          <a:lstStyle/>
          <a:p>
            <a:pPr algn="ctr"/>
            <a:endParaRPr lang="zh-CN" altLang="en-US" sz="2400"/>
          </a:p>
        </p:txBody>
      </p:sp>
      <p:sp>
        <p:nvSpPr>
          <p:cNvPr id="40" name="五边形 125"/>
          <p:cNvSpPr/>
          <p:nvPr/>
        </p:nvSpPr>
        <p:spPr>
          <a:xfrm flipH="1">
            <a:off x="4972108" y="2829513"/>
            <a:ext cx="2202708" cy="556665"/>
          </a:xfrm>
          <a:prstGeom prst="homePlate">
            <a:avLst>
              <a:gd name="adj" fmla="val 37444"/>
            </a:avLst>
          </a:prstGeom>
          <a:solidFill>
            <a:srgbClr val="0070C0"/>
          </a:solidFill>
          <a:ln w="14288" cap="flat">
            <a:noFill/>
            <a:prstDash val="solid"/>
            <a:miter lim="800000"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400" dirty="0">
              <a:sym typeface="Batang" panose="02030600000101010101" charset="-127"/>
            </a:endParaRPr>
          </a:p>
        </p:txBody>
      </p:sp>
      <p:sp>
        <p:nvSpPr>
          <p:cNvPr id="41" name="五边形 126"/>
          <p:cNvSpPr/>
          <p:nvPr/>
        </p:nvSpPr>
        <p:spPr>
          <a:xfrm flipH="1">
            <a:off x="4996168" y="1532006"/>
            <a:ext cx="2191947" cy="556665"/>
          </a:xfrm>
          <a:prstGeom prst="homePlate">
            <a:avLst>
              <a:gd name="adj" fmla="val 40583"/>
            </a:avLst>
          </a:prstGeom>
          <a:solidFill>
            <a:srgbClr val="00AEEF"/>
          </a:solidFill>
          <a:ln w="14288" cap="flat">
            <a:noFill/>
            <a:prstDash val="solid"/>
            <a:miter lim="800000"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400">
              <a:sym typeface="Batang" panose="02030600000101010101" charset="-127"/>
            </a:endParaRPr>
          </a:p>
        </p:txBody>
      </p:sp>
      <p:sp>
        <p:nvSpPr>
          <p:cNvPr id="42" name="Freeform 89"/>
          <p:cNvSpPr>
            <a:spLocks noEditPoints="1"/>
          </p:cNvSpPr>
          <p:nvPr/>
        </p:nvSpPr>
        <p:spPr bwMode="black">
          <a:xfrm>
            <a:off x="7443239" y="2638294"/>
            <a:ext cx="415862" cy="262583"/>
          </a:xfrm>
          <a:custGeom>
            <a:avLst/>
            <a:gdLst>
              <a:gd name="T0" fmla="*/ 350 w 3153"/>
              <a:gd name="T1" fmla="*/ 935 h 2031"/>
              <a:gd name="T2" fmla="*/ 788 w 3153"/>
              <a:gd name="T3" fmla="*/ 0 h 2031"/>
              <a:gd name="T4" fmla="*/ 2918 w 3153"/>
              <a:gd name="T5" fmla="*/ 1882 h 2031"/>
              <a:gd name="T6" fmla="*/ 2403 w 3153"/>
              <a:gd name="T7" fmla="*/ 1493 h 2031"/>
              <a:gd name="T8" fmla="*/ 2244 w 3153"/>
              <a:gd name="T9" fmla="*/ 1424 h 2031"/>
              <a:gd name="T10" fmla="*/ 2391 w 3153"/>
              <a:gd name="T11" fmla="*/ 1458 h 2031"/>
              <a:gd name="T12" fmla="*/ 1437 w 3153"/>
              <a:gd name="T13" fmla="*/ 1486 h 2031"/>
              <a:gd name="T14" fmla="*/ 1460 w 3153"/>
              <a:gd name="T15" fmla="*/ 1427 h 2031"/>
              <a:gd name="T16" fmla="*/ 1588 w 3153"/>
              <a:gd name="T17" fmla="*/ 1440 h 2031"/>
              <a:gd name="T18" fmla="*/ 1563 w 3153"/>
              <a:gd name="T19" fmla="*/ 1636 h 2031"/>
              <a:gd name="T20" fmla="*/ 1421 w 3153"/>
              <a:gd name="T21" fmla="*/ 1612 h 2031"/>
              <a:gd name="T22" fmla="*/ 1170 w 3153"/>
              <a:gd name="T23" fmla="*/ 1604 h 2031"/>
              <a:gd name="T24" fmla="*/ 1340 w 3153"/>
              <a:gd name="T25" fmla="*/ 1589 h 2031"/>
              <a:gd name="T26" fmla="*/ 1175 w 3153"/>
              <a:gd name="T27" fmla="*/ 1631 h 2031"/>
              <a:gd name="T28" fmla="*/ 1228 w 3153"/>
              <a:gd name="T29" fmla="*/ 1433 h 2031"/>
              <a:gd name="T30" fmla="*/ 1366 w 3153"/>
              <a:gd name="T31" fmla="*/ 1441 h 2031"/>
              <a:gd name="T32" fmla="*/ 916 w 3153"/>
              <a:gd name="T33" fmla="*/ 1607 h 2031"/>
              <a:gd name="T34" fmla="*/ 1099 w 3153"/>
              <a:gd name="T35" fmla="*/ 1564 h 2031"/>
              <a:gd name="T36" fmla="*/ 911 w 3153"/>
              <a:gd name="T37" fmla="*/ 1624 h 2031"/>
              <a:gd name="T38" fmla="*/ 832 w 3153"/>
              <a:gd name="T39" fmla="*/ 1503 h 2031"/>
              <a:gd name="T40" fmla="*/ 922 w 3153"/>
              <a:gd name="T41" fmla="*/ 1437 h 2031"/>
              <a:gd name="T42" fmla="*/ 999 w 3153"/>
              <a:gd name="T43" fmla="*/ 1440 h 2031"/>
              <a:gd name="T44" fmla="*/ 1143 w 3153"/>
              <a:gd name="T45" fmla="*/ 1436 h 2031"/>
              <a:gd name="T46" fmla="*/ 1113 w 3153"/>
              <a:gd name="T47" fmla="*/ 1496 h 2031"/>
              <a:gd name="T48" fmla="*/ 692 w 3153"/>
              <a:gd name="T49" fmla="*/ 1804 h 2031"/>
              <a:gd name="T50" fmla="*/ 574 w 3153"/>
              <a:gd name="T51" fmla="*/ 1739 h 2031"/>
              <a:gd name="T52" fmla="*/ 656 w 3153"/>
              <a:gd name="T53" fmla="*/ 1687 h 2031"/>
              <a:gd name="T54" fmla="*/ 823 w 3153"/>
              <a:gd name="T55" fmla="*/ 1619 h 2031"/>
              <a:gd name="T56" fmla="*/ 669 w 3153"/>
              <a:gd name="T57" fmla="*/ 1638 h 2031"/>
              <a:gd name="T58" fmla="*/ 713 w 3153"/>
              <a:gd name="T59" fmla="*/ 1551 h 2031"/>
              <a:gd name="T60" fmla="*/ 828 w 3153"/>
              <a:gd name="T61" fmla="*/ 1613 h 2031"/>
              <a:gd name="T62" fmla="*/ 1570 w 3153"/>
              <a:gd name="T63" fmla="*/ 1798 h 2031"/>
              <a:gd name="T64" fmla="*/ 850 w 3153"/>
              <a:gd name="T65" fmla="*/ 1803 h 2031"/>
              <a:gd name="T66" fmla="*/ 882 w 3153"/>
              <a:gd name="T67" fmla="*/ 1698 h 2031"/>
              <a:gd name="T68" fmla="*/ 1563 w 3153"/>
              <a:gd name="T69" fmla="*/ 1687 h 2031"/>
              <a:gd name="T70" fmla="*/ 1670 w 3153"/>
              <a:gd name="T71" fmla="*/ 1489 h 2031"/>
              <a:gd name="T72" fmla="*/ 1693 w 3153"/>
              <a:gd name="T73" fmla="*/ 1424 h 2031"/>
              <a:gd name="T74" fmla="*/ 1793 w 3153"/>
              <a:gd name="T75" fmla="*/ 1500 h 2031"/>
              <a:gd name="T76" fmla="*/ 1675 w 3153"/>
              <a:gd name="T77" fmla="*/ 1612 h 2031"/>
              <a:gd name="T78" fmla="*/ 1843 w 3153"/>
              <a:gd name="T79" fmla="*/ 1621 h 2031"/>
              <a:gd name="T80" fmla="*/ 1804 w 3153"/>
              <a:gd name="T81" fmla="*/ 1637 h 2031"/>
              <a:gd name="T82" fmla="*/ 1866 w 3153"/>
              <a:gd name="T83" fmla="*/ 1793 h 2031"/>
              <a:gd name="T84" fmla="*/ 1690 w 3153"/>
              <a:gd name="T85" fmla="*/ 1778 h 2031"/>
              <a:gd name="T86" fmla="*/ 1686 w 3153"/>
              <a:gd name="T87" fmla="*/ 1702 h 2031"/>
              <a:gd name="T88" fmla="*/ 1724 w 3153"/>
              <a:gd name="T89" fmla="*/ 1685 h 2031"/>
              <a:gd name="T90" fmla="*/ 1843 w 3153"/>
              <a:gd name="T91" fmla="*/ 1691 h 2031"/>
              <a:gd name="T92" fmla="*/ 2009 w 3153"/>
              <a:gd name="T93" fmla="*/ 1439 h 2031"/>
              <a:gd name="T94" fmla="*/ 2140 w 3153"/>
              <a:gd name="T95" fmla="*/ 1428 h 2031"/>
              <a:gd name="T96" fmla="*/ 2161 w 3153"/>
              <a:gd name="T97" fmla="*/ 1499 h 2031"/>
              <a:gd name="T98" fmla="*/ 2064 w 3153"/>
              <a:gd name="T99" fmla="*/ 1588 h 2031"/>
              <a:gd name="T100" fmla="*/ 2218 w 3153"/>
              <a:gd name="T101" fmla="*/ 1565 h 2031"/>
              <a:gd name="T102" fmla="*/ 2225 w 3153"/>
              <a:gd name="T103" fmla="*/ 1634 h 2031"/>
              <a:gd name="T104" fmla="*/ 2319 w 3153"/>
              <a:gd name="T105" fmla="*/ 1790 h 2031"/>
              <a:gd name="T106" fmla="*/ 2131 w 3153"/>
              <a:gd name="T107" fmla="*/ 1770 h 2031"/>
              <a:gd name="T108" fmla="*/ 2145 w 3153"/>
              <a:gd name="T109" fmla="*/ 1683 h 2031"/>
              <a:gd name="T110" fmla="*/ 2340 w 3153"/>
              <a:gd name="T111" fmla="*/ 1624 h 2031"/>
              <a:gd name="T112" fmla="*/ 2463 w 3153"/>
              <a:gd name="T113" fmla="*/ 1564 h 2031"/>
              <a:gd name="T114" fmla="*/ 2434 w 3153"/>
              <a:gd name="T115" fmla="*/ 1636 h 2031"/>
              <a:gd name="T116" fmla="*/ 2415 w 3153"/>
              <a:gd name="T117" fmla="*/ 1769 h 2031"/>
              <a:gd name="T118" fmla="*/ 2500 w 3153"/>
              <a:gd name="T119" fmla="*/ 1683 h 2031"/>
              <a:gd name="T120" fmla="*/ 2605 w 3153"/>
              <a:gd name="T121" fmla="*/ 1791 h 2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153" h="2031">
                <a:moveTo>
                  <a:pt x="448" y="830"/>
                </a:moveTo>
                <a:cubicBezTo>
                  <a:pt x="368" y="755"/>
                  <a:pt x="368" y="615"/>
                  <a:pt x="448" y="539"/>
                </a:cubicBezTo>
                <a:cubicBezTo>
                  <a:pt x="393" y="549"/>
                  <a:pt x="339" y="610"/>
                  <a:pt x="339" y="685"/>
                </a:cubicBezTo>
                <a:cubicBezTo>
                  <a:pt x="339" y="759"/>
                  <a:pt x="393" y="820"/>
                  <a:pt x="448" y="830"/>
                </a:cubicBezTo>
                <a:close/>
                <a:moveTo>
                  <a:pt x="2814" y="685"/>
                </a:moveTo>
                <a:cubicBezTo>
                  <a:pt x="2815" y="610"/>
                  <a:pt x="2761" y="549"/>
                  <a:pt x="2706" y="539"/>
                </a:cubicBezTo>
                <a:cubicBezTo>
                  <a:pt x="2786" y="615"/>
                  <a:pt x="2786" y="755"/>
                  <a:pt x="2706" y="830"/>
                </a:cubicBezTo>
                <a:cubicBezTo>
                  <a:pt x="2761" y="820"/>
                  <a:pt x="2815" y="759"/>
                  <a:pt x="2814" y="685"/>
                </a:cubicBezTo>
                <a:close/>
                <a:moveTo>
                  <a:pt x="2804" y="935"/>
                </a:moveTo>
                <a:cubicBezTo>
                  <a:pt x="2886" y="904"/>
                  <a:pt x="2970" y="808"/>
                  <a:pt x="2969" y="685"/>
                </a:cubicBezTo>
                <a:cubicBezTo>
                  <a:pt x="2970" y="561"/>
                  <a:pt x="2886" y="465"/>
                  <a:pt x="2804" y="434"/>
                </a:cubicBezTo>
                <a:cubicBezTo>
                  <a:pt x="2871" y="501"/>
                  <a:pt x="2915" y="591"/>
                  <a:pt x="2914" y="685"/>
                </a:cubicBezTo>
                <a:cubicBezTo>
                  <a:pt x="2915" y="778"/>
                  <a:pt x="2871" y="868"/>
                  <a:pt x="2804" y="935"/>
                </a:cubicBezTo>
                <a:close/>
                <a:moveTo>
                  <a:pt x="350" y="935"/>
                </a:moveTo>
                <a:cubicBezTo>
                  <a:pt x="282" y="868"/>
                  <a:pt x="239" y="778"/>
                  <a:pt x="239" y="685"/>
                </a:cubicBezTo>
                <a:cubicBezTo>
                  <a:pt x="239" y="591"/>
                  <a:pt x="282" y="501"/>
                  <a:pt x="350" y="434"/>
                </a:cubicBezTo>
                <a:cubicBezTo>
                  <a:pt x="267" y="465"/>
                  <a:pt x="183" y="561"/>
                  <a:pt x="184" y="685"/>
                </a:cubicBezTo>
                <a:cubicBezTo>
                  <a:pt x="183" y="808"/>
                  <a:pt x="267" y="904"/>
                  <a:pt x="350" y="935"/>
                </a:cubicBezTo>
                <a:close/>
                <a:moveTo>
                  <a:pt x="2877" y="1804"/>
                </a:moveTo>
                <a:cubicBezTo>
                  <a:pt x="2844" y="1765"/>
                  <a:pt x="2811" y="1726"/>
                  <a:pt x="2778" y="1687"/>
                </a:cubicBezTo>
                <a:cubicBezTo>
                  <a:pt x="2705" y="1601"/>
                  <a:pt x="2633" y="1516"/>
                  <a:pt x="2560" y="1430"/>
                </a:cubicBezTo>
                <a:cubicBezTo>
                  <a:pt x="2557" y="1426"/>
                  <a:pt x="2553" y="1421"/>
                  <a:pt x="2549" y="1417"/>
                </a:cubicBezTo>
                <a:cubicBezTo>
                  <a:pt x="2534" y="1399"/>
                  <a:pt x="2511" y="1389"/>
                  <a:pt x="2489" y="1381"/>
                </a:cubicBezTo>
                <a:cubicBezTo>
                  <a:pt x="2466" y="1373"/>
                  <a:pt x="2441" y="1368"/>
                  <a:pt x="2416" y="1367"/>
                </a:cubicBezTo>
                <a:cubicBezTo>
                  <a:pt x="2503" y="1344"/>
                  <a:pt x="2567" y="1266"/>
                  <a:pt x="2567" y="1172"/>
                </a:cubicBezTo>
                <a:cubicBezTo>
                  <a:pt x="2567" y="202"/>
                  <a:pt x="2567" y="202"/>
                  <a:pt x="2567" y="202"/>
                </a:cubicBezTo>
                <a:cubicBezTo>
                  <a:pt x="2567" y="90"/>
                  <a:pt x="2476" y="0"/>
                  <a:pt x="2365" y="0"/>
                </a:cubicBezTo>
                <a:cubicBezTo>
                  <a:pt x="788" y="0"/>
                  <a:pt x="788" y="0"/>
                  <a:pt x="788" y="0"/>
                </a:cubicBezTo>
                <a:cubicBezTo>
                  <a:pt x="677" y="0"/>
                  <a:pt x="586" y="90"/>
                  <a:pt x="586" y="202"/>
                </a:cubicBezTo>
                <a:cubicBezTo>
                  <a:pt x="586" y="1172"/>
                  <a:pt x="586" y="1172"/>
                  <a:pt x="586" y="1172"/>
                </a:cubicBezTo>
                <a:cubicBezTo>
                  <a:pt x="586" y="1266"/>
                  <a:pt x="651" y="1345"/>
                  <a:pt x="738" y="1368"/>
                </a:cubicBezTo>
                <a:cubicBezTo>
                  <a:pt x="689" y="1370"/>
                  <a:pt x="633" y="1388"/>
                  <a:pt x="600" y="1426"/>
                </a:cubicBezTo>
                <a:cubicBezTo>
                  <a:pt x="575" y="1457"/>
                  <a:pt x="549" y="1487"/>
                  <a:pt x="524" y="1518"/>
                </a:cubicBezTo>
                <a:cubicBezTo>
                  <a:pt x="446" y="1610"/>
                  <a:pt x="368" y="1703"/>
                  <a:pt x="290" y="1796"/>
                </a:cubicBezTo>
                <a:cubicBezTo>
                  <a:pt x="271" y="1819"/>
                  <a:pt x="235" y="1852"/>
                  <a:pt x="235" y="1884"/>
                </a:cubicBezTo>
                <a:cubicBezTo>
                  <a:pt x="235" y="1971"/>
                  <a:pt x="235" y="1971"/>
                  <a:pt x="235" y="1971"/>
                </a:cubicBezTo>
                <a:cubicBezTo>
                  <a:pt x="236" y="1982"/>
                  <a:pt x="238" y="1993"/>
                  <a:pt x="244" y="2002"/>
                </a:cubicBezTo>
                <a:cubicBezTo>
                  <a:pt x="264" y="2030"/>
                  <a:pt x="304" y="2031"/>
                  <a:pt x="336" y="2031"/>
                </a:cubicBezTo>
                <a:cubicBezTo>
                  <a:pt x="380" y="2031"/>
                  <a:pt x="2688" y="2031"/>
                  <a:pt x="2758" y="2031"/>
                </a:cubicBezTo>
                <a:cubicBezTo>
                  <a:pt x="2792" y="2031"/>
                  <a:pt x="2831" y="2027"/>
                  <a:pt x="2865" y="2020"/>
                </a:cubicBezTo>
                <a:cubicBezTo>
                  <a:pt x="2888" y="2016"/>
                  <a:pt x="2915" y="2003"/>
                  <a:pt x="2918" y="1976"/>
                </a:cubicBezTo>
                <a:cubicBezTo>
                  <a:pt x="2918" y="1882"/>
                  <a:pt x="2918" y="1882"/>
                  <a:pt x="2918" y="1882"/>
                </a:cubicBezTo>
                <a:cubicBezTo>
                  <a:pt x="2921" y="1861"/>
                  <a:pt x="2909" y="1841"/>
                  <a:pt x="2896" y="1826"/>
                </a:cubicBezTo>
                <a:cubicBezTo>
                  <a:pt x="2889" y="1818"/>
                  <a:pt x="2883" y="1811"/>
                  <a:pt x="2877" y="1804"/>
                </a:cubicBezTo>
                <a:close/>
                <a:moveTo>
                  <a:pt x="705" y="1159"/>
                </a:moveTo>
                <a:cubicBezTo>
                  <a:pt x="705" y="215"/>
                  <a:pt x="705" y="215"/>
                  <a:pt x="705" y="215"/>
                </a:cubicBezTo>
                <a:cubicBezTo>
                  <a:pt x="705" y="157"/>
                  <a:pt x="752" y="111"/>
                  <a:pt x="809" y="111"/>
                </a:cubicBezTo>
                <a:cubicBezTo>
                  <a:pt x="2344" y="111"/>
                  <a:pt x="2344" y="111"/>
                  <a:pt x="2344" y="111"/>
                </a:cubicBezTo>
                <a:cubicBezTo>
                  <a:pt x="2401" y="111"/>
                  <a:pt x="2448" y="157"/>
                  <a:pt x="2448" y="215"/>
                </a:cubicBezTo>
                <a:cubicBezTo>
                  <a:pt x="2448" y="1159"/>
                  <a:pt x="2448" y="1159"/>
                  <a:pt x="2448" y="1159"/>
                </a:cubicBezTo>
                <a:cubicBezTo>
                  <a:pt x="2448" y="1216"/>
                  <a:pt x="2401" y="1263"/>
                  <a:pt x="2344" y="1263"/>
                </a:cubicBezTo>
                <a:cubicBezTo>
                  <a:pt x="809" y="1263"/>
                  <a:pt x="809" y="1263"/>
                  <a:pt x="809" y="1263"/>
                </a:cubicBezTo>
                <a:cubicBezTo>
                  <a:pt x="752" y="1263"/>
                  <a:pt x="705" y="1216"/>
                  <a:pt x="705" y="1159"/>
                </a:cubicBezTo>
                <a:close/>
                <a:moveTo>
                  <a:pt x="2407" y="1487"/>
                </a:moveTo>
                <a:cubicBezTo>
                  <a:pt x="2407" y="1489"/>
                  <a:pt x="2406" y="1491"/>
                  <a:pt x="2404" y="1493"/>
                </a:cubicBezTo>
                <a:cubicBezTo>
                  <a:pt x="2404" y="1493"/>
                  <a:pt x="2403" y="1493"/>
                  <a:pt x="2403" y="1493"/>
                </a:cubicBezTo>
                <a:cubicBezTo>
                  <a:pt x="2403" y="1493"/>
                  <a:pt x="2403" y="1493"/>
                  <a:pt x="2403" y="1493"/>
                </a:cubicBezTo>
                <a:cubicBezTo>
                  <a:pt x="2403" y="1494"/>
                  <a:pt x="2403" y="1494"/>
                  <a:pt x="2402" y="1494"/>
                </a:cubicBezTo>
                <a:cubicBezTo>
                  <a:pt x="2402" y="1494"/>
                  <a:pt x="2402" y="1494"/>
                  <a:pt x="2401" y="1495"/>
                </a:cubicBezTo>
                <a:cubicBezTo>
                  <a:pt x="2401" y="1495"/>
                  <a:pt x="2400" y="1495"/>
                  <a:pt x="2400" y="1496"/>
                </a:cubicBezTo>
                <a:cubicBezTo>
                  <a:pt x="2399" y="1496"/>
                  <a:pt x="2399" y="1496"/>
                  <a:pt x="2398" y="1496"/>
                </a:cubicBezTo>
                <a:cubicBezTo>
                  <a:pt x="2388" y="1501"/>
                  <a:pt x="2374" y="1500"/>
                  <a:pt x="2362" y="1500"/>
                </a:cubicBezTo>
                <a:cubicBezTo>
                  <a:pt x="2304" y="1500"/>
                  <a:pt x="2304" y="1500"/>
                  <a:pt x="2304" y="1500"/>
                </a:cubicBezTo>
                <a:cubicBezTo>
                  <a:pt x="2293" y="1500"/>
                  <a:pt x="2281" y="1498"/>
                  <a:pt x="2271" y="1493"/>
                </a:cubicBezTo>
                <a:cubicBezTo>
                  <a:pt x="2267" y="1491"/>
                  <a:pt x="2263" y="1489"/>
                  <a:pt x="2260" y="1487"/>
                </a:cubicBezTo>
                <a:cubicBezTo>
                  <a:pt x="2257" y="1484"/>
                  <a:pt x="2254" y="1482"/>
                  <a:pt x="2252" y="1479"/>
                </a:cubicBezTo>
                <a:cubicBezTo>
                  <a:pt x="2250" y="1474"/>
                  <a:pt x="2250" y="1474"/>
                  <a:pt x="2250" y="1474"/>
                </a:cubicBezTo>
                <a:cubicBezTo>
                  <a:pt x="2244" y="1463"/>
                  <a:pt x="2236" y="1453"/>
                  <a:pt x="2231" y="1441"/>
                </a:cubicBezTo>
                <a:cubicBezTo>
                  <a:pt x="2227" y="1433"/>
                  <a:pt x="2231" y="1429"/>
                  <a:pt x="2238" y="1426"/>
                </a:cubicBezTo>
                <a:cubicBezTo>
                  <a:pt x="2240" y="1425"/>
                  <a:pt x="2242" y="1424"/>
                  <a:pt x="2244" y="1424"/>
                </a:cubicBezTo>
                <a:cubicBezTo>
                  <a:pt x="2248" y="1423"/>
                  <a:pt x="2253" y="1422"/>
                  <a:pt x="2258" y="1422"/>
                </a:cubicBezTo>
                <a:cubicBezTo>
                  <a:pt x="2266" y="1422"/>
                  <a:pt x="2266" y="1422"/>
                  <a:pt x="2266" y="1422"/>
                </a:cubicBezTo>
                <a:cubicBezTo>
                  <a:pt x="2266" y="1422"/>
                  <a:pt x="2266" y="1422"/>
                  <a:pt x="2266" y="1422"/>
                </a:cubicBezTo>
                <a:cubicBezTo>
                  <a:pt x="2282" y="1422"/>
                  <a:pt x="2297" y="1422"/>
                  <a:pt x="2312" y="1422"/>
                </a:cubicBezTo>
                <a:cubicBezTo>
                  <a:pt x="2313" y="1422"/>
                  <a:pt x="2313" y="1422"/>
                  <a:pt x="2313" y="1422"/>
                </a:cubicBezTo>
                <a:cubicBezTo>
                  <a:pt x="2328" y="1422"/>
                  <a:pt x="2328" y="1422"/>
                  <a:pt x="2328" y="1422"/>
                </a:cubicBezTo>
                <a:cubicBezTo>
                  <a:pt x="2333" y="1422"/>
                  <a:pt x="2339" y="1422"/>
                  <a:pt x="2344" y="1423"/>
                </a:cubicBezTo>
                <a:cubicBezTo>
                  <a:pt x="2347" y="1424"/>
                  <a:pt x="2351" y="1425"/>
                  <a:pt x="2354" y="1426"/>
                </a:cubicBezTo>
                <a:cubicBezTo>
                  <a:pt x="2355" y="1426"/>
                  <a:pt x="2355" y="1426"/>
                  <a:pt x="2356" y="1426"/>
                </a:cubicBezTo>
                <a:cubicBezTo>
                  <a:pt x="2356" y="1427"/>
                  <a:pt x="2356" y="1427"/>
                  <a:pt x="2357" y="1427"/>
                </a:cubicBezTo>
                <a:cubicBezTo>
                  <a:pt x="2357" y="1427"/>
                  <a:pt x="2358" y="1427"/>
                  <a:pt x="2358" y="1427"/>
                </a:cubicBezTo>
                <a:cubicBezTo>
                  <a:pt x="2363" y="1429"/>
                  <a:pt x="2367" y="1431"/>
                  <a:pt x="2371" y="1433"/>
                </a:cubicBezTo>
                <a:cubicBezTo>
                  <a:pt x="2374" y="1436"/>
                  <a:pt x="2377" y="1438"/>
                  <a:pt x="2379" y="1441"/>
                </a:cubicBezTo>
                <a:cubicBezTo>
                  <a:pt x="2391" y="1458"/>
                  <a:pt x="2391" y="1458"/>
                  <a:pt x="2391" y="1458"/>
                </a:cubicBezTo>
                <a:cubicBezTo>
                  <a:pt x="2394" y="1463"/>
                  <a:pt x="2401" y="1471"/>
                  <a:pt x="2404" y="1478"/>
                </a:cubicBezTo>
                <a:cubicBezTo>
                  <a:pt x="2404" y="1478"/>
                  <a:pt x="2404" y="1478"/>
                  <a:pt x="2404" y="1478"/>
                </a:cubicBezTo>
                <a:cubicBezTo>
                  <a:pt x="2406" y="1481"/>
                  <a:pt x="2407" y="1484"/>
                  <a:pt x="2407" y="1487"/>
                </a:cubicBezTo>
                <a:close/>
                <a:moveTo>
                  <a:pt x="1589" y="1480"/>
                </a:moveTo>
                <a:cubicBezTo>
                  <a:pt x="1589" y="1483"/>
                  <a:pt x="1588" y="1485"/>
                  <a:pt x="1587" y="1487"/>
                </a:cubicBezTo>
                <a:cubicBezTo>
                  <a:pt x="1576" y="1507"/>
                  <a:pt x="1525" y="1502"/>
                  <a:pt x="1507" y="1502"/>
                </a:cubicBezTo>
                <a:cubicBezTo>
                  <a:pt x="1496" y="1502"/>
                  <a:pt x="1485" y="1502"/>
                  <a:pt x="1474" y="1502"/>
                </a:cubicBezTo>
                <a:cubicBezTo>
                  <a:pt x="1464" y="1502"/>
                  <a:pt x="1451" y="1500"/>
                  <a:pt x="1442" y="1493"/>
                </a:cubicBezTo>
                <a:cubicBezTo>
                  <a:pt x="1442" y="1493"/>
                  <a:pt x="1441" y="1492"/>
                  <a:pt x="1441" y="1492"/>
                </a:cubicBezTo>
                <a:cubicBezTo>
                  <a:pt x="1441" y="1492"/>
                  <a:pt x="1440" y="1491"/>
                  <a:pt x="1440" y="1491"/>
                </a:cubicBezTo>
                <a:cubicBezTo>
                  <a:pt x="1439" y="1490"/>
                  <a:pt x="1439" y="1490"/>
                  <a:pt x="1439" y="1489"/>
                </a:cubicBezTo>
                <a:cubicBezTo>
                  <a:pt x="1439" y="1489"/>
                  <a:pt x="1439" y="1489"/>
                  <a:pt x="1438" y="1489"/>
                </a:cubicBezTo>
                <a:cubicBezTo>
                  <a:pt x="1438" y="1489"/>
                  <a:pt x="1438" y="1489"/>
                  <a:pt x="1438" y="1489"/>
                </a:cubicBezTo>
                <a:cubicBezTo>
                  <a:pt x="1438" y="1488"/>
                  <a:pt x="1437" y="1487"/>
                  <a:pt x="1437" y="1486"/>
                </a:cubicBezTo>
                <a:cubicBezTo>
                  <a:pt x="1436" y="1484"/>
                  <a:pt x="1436" y="1483"/>
                  <a:pt x="1436" y="1481"/>
                </a:cubicBezTo>
                <a:cubicBezTo>
                  <a:pt x="1436" y="1479"/>
                  <a:pt x="1436" y="1479"/>
                  <a:pt x="1436" y="1479"/>
                </a:cubicBezTo>
                <a:cubicBezTo>
                  <a:pt x="1437" y="1477"/>
                  <a:pt x="1437" y="1474"/>
                  <a:pt x="1437" y="1472"/>
                </a:cubicBezTo>
                <a:cubicBezTo>
                  <a:pt x="1437" y="1471"/>
                  <a:pt x="1437" y="1471"/>
                  <a:pt x="1437" y="1471"/>
                </a:cubicBezTo>
                <a:cubicBezTo>
                  <a:pt x="1438" y="1463"/>
                  <a:pt x="1438" y="1454"/>
                  <a:pt x="1440" y="1446"/>
                </a:cubicBezTo>
                <a:cubicBezTo>
                  <a:pt x="1440" y="1443"/>
                  <a:pt x="1440" y="1443"/>
                  <a:pt x="1440" y="1443"/>
                </a:cubicBezTo>
                <a:cubicBezTo>
                  <a:pt x="1441" y="1441"/>
                  <a:pt x="1442" y="1438"/>
                  <a:pt x="1444" y="1436"/>
                </a:cubicBezTo>
                <a:cubicBezTo>
                  <a:pt x="1446" y="1434"/>
                  <a:pt x="1448" y="1433"/>
                  <a:pt x="1450" y="1431"/>
                </a:cubicBezTo>
                <a:cubicBezTo>
                  <a:pt x="1450" y="1431"/>
                  <a:pt x="1450" y="1431"/>
                  <a:pt x="1450" y="1431"/>
                </a:cubicBezTo>
                <a:cubicBezTo>
                  <a:pt x="1451" y="1431"/>
                  <a:pt x="1451" y="1430"/>
                  <a:pt x="1452" y="1430"/>
                </a:cubicBezTo>
                <a:cubicBezTo>
                  <a:pt x="1452" y="1430"/>
                  <a:pt x="1453" y="1430"/>
                  <a:pt x="1453" y="1429"/>
                </a:cubicBezTo>
                <a:cubicBezTo>
                  <a:pt x="1453" y="1429"/>
                  <a:pt x="1454" y="1429"/>
                  <a:pt x="1454" y="1429"/>
                </a:cubicBezTo>
                <a:cubicBezTo>
                  <a:pt x="1455" y="1428"/>
                  <a:pt x="1457" y="1428"/>
                  <a:pt x="1458" y="1427"/>
                </a:cubicBezTo>
                <a:cubicBezTo>
                  <a:pt x="1459" y="1427"/>
                  <a:pt x="1459" y="1427"/>
                  <a:pt x="1460" y="1427"/>
                </a:cubicBezTo>
                <a:cubicBezTo>
                  <a:pt x="1461" y="1426"/>
                  <a:pt x="1463" y="1426"/>
                  <a:pt x="1464" y="1426"/>
                </a:cubicBezTo>
                <a:cubicBezTo>
                  <a:pt x="1465" y="1426"/>
                  <a:pt x="1465" y="1425"/>
                  <a:pt x="1466" y="1425"/>
                </a:cubicBezTo>
                <a:cubicBezTo>
                  <a:pt x="1466" y="1425"/>
                  <a:pt x="1466" y="1425"/>
                  <a:pt x="1466" y="1425"/>
                </a:cubicBezTo>
                <a:cubicBezTo>
                  <a:pt x="1467" y="1425"/>
                  <a:pt x="1468" y="1425"/>
                  <a:pt x="1468" y="1425"/>
                </a:cubicBezTo>
                <a:cubicBezTo>
                  <a:pt x="1472" y="1424"/>
                  <a:pt x="1476" y="1424"/>
                  <a:pt x="1480" y="1424"/>
                </a:cubicBezTo>
                <a:cubicBezTo>
                  <a:pt x="1483" y="1424"/>
                  <a:pt x="1483" y="1424"/>
                  <a:pt x="1483" y="1424"/>
                </a:cubicBezTo>
                <a:cubicBezTo>
                  <a:pt x="1487" y="1424"/>
                  <a:pt x="1492" y="1424"/>
                  <a:pt x="1496" y="1424"/>
                </a:cubicBezTo>
                <a:cubicBezTo>
                  <a:pt x="1550" y="1424"/>
                  <a:pt x="1550" y="1424"/>
                  <a:pt x="1550" y="1424"/>
                </a:cubicBezTo>
                <a:cubicBezTo>
                  <a:pt x="1551" y="1424"/>
                  <a:pt x="1552" y="1424"/>
                  <a:pt x="1554" y="1424"/>
                </a:cubicBezTo>
                <a:cubicBezTo>
                  <a:pt x="1554" y="1424"/>
                  <a:pt x="1555" y="1424"/>
                  <a:pt x="1555" y="1424"/>
                </a:cubicBezTo>
                <a:cubicBezTo>
                  <a:pt x="1556" y="1424"/>
                  <a:pt x="1558" y="1424"/>
                  <a:pt x="1559" y="1424"/>
                </a:cubicBezTo>
                <a:cubicBezTo>
                  <a:pt x="1570" y="1425"/>
                  <a:pt x="1582" y="1428"/>
                  <a:pt x="1586" y="1438"/>
                </a:cubicBezTo>
                <a:cubicBezTo>
                  <a:pt x="1587" y="1438"/>
                  <a:pt x="1587" y="1439"/>
                  <a:pt x="1587" y="1440"/>
                </a:cubicBezTo>
                <a:cubicBezTo>
                  <a:pt x="1588" y="1440"/>
                  <a:pt x="1588" y="1440"/>
                  <a:pt x="1588" y="1440"/>
                </a:cubicBezTo>
                <a:cubicBezTo>
                  <a:pt x="1591" y="1452"/>
                  <a:pt x="1588" y="1466"/>
                  <a:pt x="1589" y="1478"/>
                </a:cubicBezTo>
                <a:lnTo>
                  <a:pt x="1589" y="1480"/>
                </a:lnTo>
                <a:close/>
                <a:moveTo>
                  <a:pt x="1511" y="1543"/>
                </a:moveTo>
                <a:cubicBezTo>
                  <a:pt x="1531" y="1543"/>
                  <a:pt x="1577" y="1537"/>
                  <a:pt x="1588" y="1559"/>
                </a:cubicBezTo>
                <a:cubicBezTo>
                  <a:pt x="1589" y="1561"/>
                  <a:pt x="1590" y="1563"/>
                  <a:pt x="1590" y="1566"/>
                </a:cubicBezTo>
                <a:cubicBezTo>
                  <a:pt x="1590" y="1589"/>
                  <a:pt x="1590" y="1589"/>
                  <a:pt x="1590" y="1589"/>
                </a:cubicBezTo>
                <a:cubicBezTo>
                  <a:pt x="1590" y="1595"/>
                  <a:pt x="1590" y="1602"/>
                  <a:pt x="1590" y="1609"/>
                </a:cubicBezTo>
                <a:cubicBezTo>
                  <a:pt x="1590" y="1609"/>
                  <a:pt x="1590" y="1609"/>
                  <a:pt x="1590" y="1609"/>
                </a:cubicBezTo>
                <a:cubicBezTo>
                  <a:pt x="1590" y="1612"/>
                  <a:pt x="1590" y="1612"/>
                  <a:pt x="1590" y="1612"/>
                </a:cubicBezTo>
                <a:cubicBezTo>
                  <a:pt x="1590" y="1615"/>
                  <a:pt x="1589" y="1619"/>
                  <a:pt x="1587" y="1622"/>
                </a:cubicBezTo>
                <a:cubicBezTo>
                  <a:pt x="1587" y="1622"/>
                  <a:pt x="1586" y="1623"/>
                  <a:pt x="1586" y="1623"/>
                </a:cubicBezTo>
                <a:cubicBezTo>
                  <a:pt x="1585" y="1624"/>
                  <a:pt x="1584" y="1625"/>
                  <a:pt x="1583" y="1626"/>
                </a:cubicBezTo>
                <a:cubicBezTo>
                  <a:pt x="1583" y="1626"/>
                  <a:pt x="1583" y="1626"/>
                  <a:pt x="1583" y="1626"/>
                </a:cubicBezTo>
                <a:cubicBezTo>
                  <a:pt x="1578" y="1631"/>
                  <a:pt x="1571" y="1634"/>
                  <a:pt x="1563" y="1636"/>
                </a:cubicBezTo>
                <a:cubicBezTo>
                  <a:pt x="1563" y="1636"/>
                  <a:pt x="1563" y="1636"/>
                  <a:pt x="1563" y="1636"/>
                </a:cubicBezTo>
                <a:cubicBezTo>
                  <a:pt x="1563" y="1636"/>
                  <a:pt x="1563" y="1636"/>
                  <a:pt x="1563" y="1636"/>
                </a:cubicBezTo>
                <a:cubicBezTo>
                  <a:pt x="1560" y="1637"/>
                  <a:pt x="1558" y="1637"/>
                  <a:pt x="1556" y="1637"/>
                </a:cubicBezTo>
                <a:cubicBezTo>
                  <a:pt x="1555" y="1637"/>
                  <a:pt x="1554" y="1637"/>
                  <a:pt x="1554" y="1638"/>
                </a:cubicBezTo>
                <a:cubicBezTo>
                  <a:pt x="1551" y="1638"/>
                  <a:pt x="1548" y="1638"/>
                  <a:pt x="1546" y="1638"/>
                </a:cubicBezTo>
                <a:cubicBezTo>
                  <a:pt x="1546" y="1638"/>
                  <a:pt x="1546" y="1638"/>
                  <a:pt x="1546" y="1638"/>
                </a:cubicBezTo>
                <a:cubicBezTo>
                  <a:pt x="1463" y="1638"/>
                  <a:pt x="1463" y="1638"/>
                  <a:pt x="1463" y="1638"/>
                </a:cubicBezTo>
                <a:cubicBezTo>
                  <a:pt x="1453" y="1638"/>
                  <a:pt x="1441" y="1636"/>
                  <a:pt x="1432" y="1631"/>
                </a:cubicBezTo>
                <a:cubicBezTo>
                  <a:pt x="1432" y="1631"/>
                  <a:pt x="1432" y="1631"/>
                  <a:pt x="1432" y="1631"/>
                </a:cubicBezTo>
                <a:cubicBezTo>
                  <a:pt x="1432" y="1631"/>
                  <a:pt x="1432" y="1630"/>
                  <a:pt x="1432" y="1630"/>
                </a:cubicBezTo>
                <a:cubicBezTo>
                  <a:pt x="1431" y="1629"/>
                  <a:pt x="1429" y="1628"/>
                  <a:pt x="1427" y="1627"/>
                </a:cubicBezTo>
                <a:cubicBezTo>
                  <a:pt x="1426" y="1626"/>
                  <a:pt x="1425" y="1624"/>
                  <a:pt x="1424" y="1623"/>
                </a:cubicBezTo>
                <a:cubicBezTo>
                  <a:pt x="1424" y="1623"/>
                  <a:pt x="1424" y="1623"/>
                  <a:pt x="1424" y="1622"/>
                </a:cubicBezTo>
                <a:cubicBezTo>
                  <a:pt x="1422" y="1619"/>
                  <a:pt x="1421" y="1616"/>
                  <a:pt x="1421" y="1612"/>
                </a:cubicBezTo>
                <a:cubicBezTo>
                  <a:pt x="1422" y="1606"/>
                  <a:pt x="1422" y="1606"/>
                  <a:pt x="1422" y="1606"/>
                </a:cubicBezTo>
                <a:cubicBezTo>
                  <a:pt x="1422" y="1606"/>
                  <a:pt x="1422" y="1606"/>
                  <a:pt x="1422" y="1606"/>
                </a:cubicBezTo>
                <a:cubicBezTo>
                  <a:pt x="1424" y="1593"/>
                  <a:pt x="1425" y="1580"/>
                  <a:pt x="1427" y="1567"/>
                </a:cubicBezTo>
                <a:cubicBezTo>
                  <a:pt x="1427" y="1566"/>
                  <a:pt x="1427" y="1566"/>
                  <a:pt x="1427" y="1566"/>
                </a:cubicBezTo>
                <a:cubicBezTo>
                  <a:pt x="1427" y="1566"/>
                  <a:pt x="1427" y="1566"/>
                  <a:pt x="1427" y="1565"/>
                </a:cubicBezTo>
                <a:cubicBezTo>
                  <a:pt x="1432" y="1536"/>
                  <a:pt x="1490" y="1543"/>
                  <a:pt x="1511" y="1543"/>
                </a:cubicBezTo>
                <a:close/>
                <a:moveTo>
                  <a:pt x="1175" y="1631"/>
                </a:moveTo>
                <a:cubicBezTo>
                  <a:pt x="1173" y="1630"/>
                  <a:pt x="1172" y="1629"/>
                  <a:pt x="1170" y="1627"/>
                </a:cubicBezTo>
                <a:cubicBezTo>
                  <a:pt x="1169" y="1626"/>
                  <a:pt x="1169" y="1625"/>
                  <a:pt x="1168" y="1624"/>
                </a:cubicBezTo>
                <a:cubicBezTo>
                  <a:pt x="1168" y="1623"/>
                  <a:pt x="1168" y="1623"/>
                  <a:pt x="1168" y="1623"/>
                </a:cubicBezTo>
                <a:cubicBezTo>
                  <a:pt x="1166" y="1620"/>
                  <a:pt x="1166" y="1616"/>
                  <a:pt x="1167" y="1613"/>
                </a:cubicBezTo>
                <a:cubicBezTo>
                  <a:pt x="1169" y="1607"/>
                  <a:pt x="1169" y="1607"/>
                  <a:pt x="1169" y="1607"/>
                </a:cubicBezTo>
                <a:cubicBezTo>
                  <a:pt x="1169" y="1607"/>
                  <a:pt x="1169" y="1607"/>
                  <a:pt x="1169" y="1607"/>
                </a:cubicBezTo>
                <a:cubicBezTo>
                  <a:pt x="1169" y="1606"/>
                  <a:pt x="1169" y="1605"/>
                  <a:pt x="1170" y="1604"/>
                </a:cubicBezTo>
                <a:cubicBezTo>
                  <a:pt x="1181" y="1567"/>
                  <a:pt x="1181" y="1567"/>
                  <a:pt x="1181" y="1567"/>
                </a:cubicBezTo>
                <a:cubicBezTo>
                  <a:pt x="1181" y="1566"/>
                  <a:pt x="1181" y="1566"/>
                  <a:pt x="1182" y="1565"/>
                </a:cubicBezTo>
                <a:cubicBezTo>
                  <a:pt x="1193" y="1537"/>
                  <a:pt x="1244" y="1543"/>
                  <a:pt x="1268" y="1543"/>
                </a:cubicBezTo>
                <a:cubicBezTo>
                  <a:pt x="1278" y="1543"/>
                  <a:pt x="1297" y="1542"/>
                  <a:pt x="1314" y="1543"/>
                </a:cubicBezTo>
                <a:cubicBezTo>
                  <a:pt x="1317" y="1544"/>
                  <a:pt x="1320" y="1544"/>
                  <a:pt x="1323" y="1545"/>
                </a:cubicBezTo>
                <a:cubicBezTo>
                  <a:pt x="1323" y="1545"/>
                  <a:pt x="1323" y="1545"/>
                  <a:pt x="1324" y="1545"/>
                </a:cubicBezTo>
                <a:cubicBezTo>
                  <a:pt x="1332" y="1547"/>
                  <a:pt x="1339" y="1551"/>
                  <a:pt x="1342" y="1556"/>
                </a:cubicBezTo>
                <a:cubicBezTo>
                  <a:pt x="1342" y="1557"/>
                  <a:pt x="1342" y="1557"/>
                  <a:pt x="1343" y="1557"/>
                </a:cubicBezTo>
                <a:cubicBezTo>
                  <a:pt x="1343" y="1558"/>
                  <a:pt x="1343" y="1558"/>
                  <a:pt x="1343" y="1558"/>
                </a:cubicBezTo>
                <a:cubicBezTo>
                  <a:pt x="1343" y="1558"/>
                  <a:pt x="1343" y="1559"/>
                  <a:pt x="1343" y="1559"/>
                </a:cubicBezTo>
                <a:cubicBezTo>
                  <a:pt x="1344" y="1561"/>
                  <a:pt x="1345" y="1564"/>
                  <a:pt x="1344" y="1567"/>
                </a:cubicBezTo>
                <a:cubicBezTo>
                  <a:pt x="1344" y="1569"/>
                  <a:pt x="1344" y="1569"/>
                  <a:pt x="1344" y="1569"/>
                </a:cubicBezTo>
                <a:cubicBezTo>
                  <a:pt x="1344" y="1569"/>
                  <a:pt x="1344" y="1569"/>
                  <a:pt x="1344" y="1569"/>
                </a:cubicBezTo>
                <a:cubicBezTo>
                  <a:pt x="1343" y="1576"/>
                  <a:pt x="1341" y="1583"/>
                  <a:pt x="1340" y="1589"/>
                </a:cubicBezTo>
                <a:cubicBezTo>
                  <a:pt x="1336" y="1612"/>
                  <a:pt x="1336" y="1612"/>
                  <a:pt x="1336" y="1612"/>
                </a:cubicBezTo>
                <a:cubicBezTo>
                  <a:pt x="1336" y="1616"/>
                  <a:pt x="1334" y="1619"/>
                  <a:pt x="1331" y="1622"/>
                </a:cubicBezTo>
                <a:cubicBezTo>
                  <a:pt x="1331" y="1623"/>
                  <a:pt x="1330" y="1623"/>
                  <a:pt x="1330" y="1623"/>
                </a:cubicBezTo>
                <a:cubicBezTo>
                  <a:pt x="1330" y="1624"/>
                  <a:pt x="1329" y="1624"/>
                  <a:pt x="1329" y="1624"/>
                </a:cubicBezTo>
                <a:cubicBezTo>
                  <a:pt x="1328" y="1625"/>
                  <a:pt x="1327" y="1626"/>
                  <a:pt x="1326" y="1627"/>
                </a:cubicBezTo>
                <a:cubicBezTo>
                  <a:pt x="1320" y="1632"/>
                  <a:pt x="1312" y="1635"/>
                  <a:pt x="1305" y="1636"/>
                </a:cubicBezTo>
                <a:cubicBezTo>
                  <a:pt x="1305" y="1637"/>
                  <a:pt x="1305" y="1637"/>
                  <a:pt x="1305" y="1637"/>
                </a:cubicBezTo>
                <a:cubicBezTo>
                  <a:pt x="1304" y="1637"/>
                  <a:pt x="1304" y="1637"/>
                  <a:pt x="1304" y="1637"/>
                </a:cubicBezTo>
                <a:cubicBezTo>
                  <a:pt x="1302" y="1637"/>
                  <a:pt x="1300" y="1638"/>
                  <a:pt x="1297" y="1638"/>
                </a:cubicBezTo>
                <a:cubicBezTo>
                  <a:pt x="1297" y="1638"/>
                  <a:pt x="1296" y="1638"/>
                  <a:pt x="1295" y="1638"/>
                </a:cubicBezTo>
                <a:cubicBezTo>
                  <a:pt x="1292" y="1638"/>
                  <a:pt x="1290" y="1639"/>
                  <a:pt x="1287" y="1639"/>
                </a:cubicBezTo>
                <a:cubicBezTo>
                  <a:pt x="1287" y="1639"/>
                  <a:pt x="1287" y="1639"/>
                  <a:pt x="1287" y="1639"/>
                </a:cubicBezTo>
                <a:cubicBezTo>
                  <a:pt x="1204" y="1639"/>
                  <a:pt x="1204" y="1639"/>
                  <a:pt x="1204" y="1639"/>
                </a:cubicBezTo>
                <a:cubicBezTo>
                  <a:pt x="1194" y="1639"/>
                  <a:pt x="1183" y="1637"/>
                  <a:pt x="1175" y="1631"/>
                </a:cubicBezTo>
                <a:cubicBezTo>
                  <a:pt x="1175" y="1631"/>
                  <a:pt x="1175" y="1631"/>
                  <a:pt x="1175" y="1631"/>
                </a:cubicBezTo>
                <a:close/>
                <a:moveTo>
                  <a:pt x="1278" y="1502"/>
                </a:moveTo>
                <a:cubicBezTo>
                  <a:pt x="1266" y="1502"/>
                  <a:pt x="1253" y="1502"/>
                  <a:pt x="1241" y="1502"/>
                </a:cubicBezTo>
                <a:cubicBezTo>
                  <a:pt x="1230" y="1502"/>
                  <a:pt x="1213" y="1500"/>
                  <a:pt x="1207" y="1489"/>
                </a:cubicBezTo>
                <a:cubicBezTo>
                  <a:pt x="1207" y="1488"/>
                  <a:pt x="1207" y="1487"/>
                  <a:pt x="1207" y="1486"/>
                </a:cubicBezTo>
                <a:cubicBezTo>
                  <a:pt x="1206" y="1486"/>
                  <a:pt x="1206" y="1485"/>
                  <a:pt x="1206" y="1484"/>
                </a:cubicBezTo>
                <a:cubicBezTo>
                  <a:pt x="1206" y="1483"/>
                  <a:pt x="1207" y="1482"/>
                  <a:pt x="1207" y="1481"/>
                </a:cubicBezTo>
                <a:cubicBezTo>
                  <a:pt x="1207" y="1481"/>
                  <a:pt x="1207" y="1481"/>
                  <a:pt x="1207" y="1481"/>
                </a:cubicBezTo>
                <a:cubicBezTo>
                  <a:pt x="1207" y="1481"/>
                  <a:pt x="1207" y="1481"/>
                  <a:pt x="1207" y="1481"/>
                </a:cubicBezTo>
                <a:cubicBezTo>
                  <a:pt x="1207" y="1478"/>
                  <a:pt x="1209" y="1474"/>
                  <a:pt x="1210" y="1472"/>
                </a:cubicBezTo>
                <a:cubicBezTo>
                  <a:pt x="1212" y="1463"/>
                  <a:pt x="1214" y="1453"/>
                  <a:pt x="1218" y="1445"/>
                </a:cubicBezTo>
                <a:cubicBezTo>
                  <a:pt x="1218" y="1444"/>
                  <a:pt x="1218" y="1444"/>
                  <a:pt x="1218" y="1444"/>
                </a:cubicBezTo>
                <a:cubicBezTo>
                  <a:pt x="1219" y="1441"/>
                  <a:pt x="1221" y="1438"/>
                  <a:pt x="1223" y="1436"/>
                </a:cubicBezTo>
                <a:cubicBezTo>
                  <a:pt x="1225" y="1435"/>
                  <a:pt x="1226" y="1434"/>
                  <a:pt x="1228" y="1433"/>
                </a:cubicBezTo>
                <a:cubicBezTo>
                  <a:pt x="1233" y="1429"/>
                  <a:pt x="1239" y="1427"/>
                  <a:pt x="1245" y="1426"/>
                </a:cubicBezTo>
                <a:cubicBezTo>
                  <a:pt x="1246" y="1426"/>
                  <a:pt x="1246" y="1426"/>
                  <a:pt x="1247" y="1426"/>
                </a:cubicBezTo>
                <a:cubicBezTo>
                  <a:pt x="1251" y="1425"/>
                  <a:pt x="1257" y="1424"/>
                  <a:pt x="1262" y="1424"/>
                </a:cubicBezTo>
                <a:cubicBezTo>
                  <a:pt x="1269" y="1424"/>
                  <a:pt x="1269" y="1424"/>
                  <a:pt x="1269" y="1424"/>
                </a:cubicBezTo>
                <a:cubicBezTo>
                  <a:pt x="1271" y="1424"/>
                  <a:pt x="1274" y="1424"/>
                  <a:pt x="1276" y="1424"/>
                </a:cubicBezTo>
                <a:cubicBezTo>
                  <a:pt x="1291" y="1424"/>
                  <a:pt x="1307" y="1424"/>
                  <a:pt x="1322" y="1424"/>
                </a:cubicBezTo>
                <a:cubicBezTo>
                  <a:pt x="1324" y="1424"/>
                  <a:pt x="1326" y="1424"/>
                  <a:pt x="1329" y="1424"/>
                </a:cubicBezTo>
                <a:cubicBezTo>
                  <a:pt x="1331" y="1424"/>
                  <a:pt x="1331" y="1424"/>
                  <a:pt x="1331" y="1424"/>
                </a:cubicBezTo>
                <a:cubicBezTo>
                  <a:pt x="1332" y="1424"/>
                  <a:pt x="1332" y="1424"/>
                  <a:pt x="1333" y="1424"/>
                </a:cubicBezTo>
                <a:cubicBezTo>
                  <a:pt x="1335" y="1424"/>
                  <a:pt x="1337" y="1424"/>
                  <a:pt x="1339" y="1425"/>
                </a:cubicBezTo>
                <a:cubicBezTo>
                  <a:pt x="1339" y="1425"/>
                  <a:pt x="1339" y="1425"/>
                  <a:pt x="1339" y="1425"/>
                </a:cubicBezTo>
                <a:cubicBezTo>
                  <a:pt x="1351" y="1426"/>
                  <a:pt x="1364" y="1429"/>
                  <a:pt x="1366" y="1439"/>
                </a:cubicBezTo>
                <a:cubicBezTo>
                  <a:pt x="1366" y="1439"/>
                  <a:pt x="1366" y="1440"/>
                  <a:pt x="1366" y="1440"/>
                </a:cubicBezTo>
                <a:cubicBezTo>
                  <a:pt x="1366" y="1440"/>
                  <a:pt x="1366" y="1440"/>
                  <a:pt x="1366" y="1441"/>
                </a:cubicBezTo>
                <a:cubicBezTo>
                  <a:pt x="1367" y="1452"/>
                  <a:pt x="1362" y="1467"/>
                  <a:pt x="1360" y="1478"/>
                </a:cubicBezTo>
                <a:cubicBezTo>
                  <a:pt x="1360" y="1478"/>
                  <a:pt x="1360" y="1478"/>
                  <a:pt x="1360" y="1478"/>
                </a:cubicBezTo>
                <a:cubicBezTo>
                  <a:pt x="1359" y="1481"/>
                  <a:pt x="1359" y="1481"/>
                  <a:pt x="1359" y="1481"/>
                </a:cubicBezTo>
                <a:cubicBezTo>
                  <a:pt x="1359" y="1483"/>
                  <a:pt x="1358" y="1485"/>
                  <a:pt x="1356" y="1487"/>
                </a:cubicBezTo>
                <a:cubicBezTo>
                  <a:pt x="1356" y="1488"/>
                  <a:pt x="1355" y="1488"/>
                  <a:pt x="1355" y="1489"/>
                </a:cubicBezTo>
                <a:cubicBezTo>
                  <a:pt x="1355" y="1489"/>
                  <a:pt x="1355" y="1489"/>
                  <a:pt x="1355" y="1489"/>
                </a:cubicBezTo>
                <a:cubicBezTo>
                  <a:pt x="1355" y="1489"/>
                  <a:pt x="1355" y="1489"/>
                  <a:pt x="1354" y="1489"/>
                </a:cubicBezTo>
                <a:cubicBezTo>
                  <a:pt x="1339" y="1507"/>
                  <a:pt x="1298" y="1502"/>
                  <a:pt x="1278" y="1502"/>
                </a:cubicBezTo>
                <a:close/>
                <a:moveTo>
                  <a:pt x="911" y="1620"/>
                </a:moveTo>
                <a:cubicBezTo>
                  <a:pt x="911" y="1619"/>
                  <a:pt x="911" y="1618"/>
                  <a:pt x="911" y="1618"/>
                </a:cubicBezTo>
                <a:cubicBezTo>
                  <a:pt x="912" y="1616"/>
                  <a:pt x="912" y="1615"/>
                  <a:pt x="913" y="1614"/>
                </a:cubicBezTo>
                <a:cubicBezTo>
                  <a:pt x="913" y="1614"/>
                  <a:pt x="913" y="1614"/>
                  <a:pt x="913" y="1613"/>
                </a:cubicBezTo>
                <a:cubicBezTo>
                  <a:pt x="913" y="1612"/>
                  <a:pt x="913" y="1612"/>
                  <a:pt x="913" y="1612"/>
                </a:cubicBezTo>
                <a:cubicBezTo>
                  <a:pt x="914" y="1611"/>
                  <a:pt x="915" y="1609"/>
                  <a:pt x="916" y="1607"/>
                </a:cubicBezTo>
                <a:cubicBezTo>
                  <a:pt x="922" y="1594"/>
                  <a:pt x="928" y="1582"/>
                  <a:pt x="935" y="1569"/>
                </a:cubicBezTo>
                <a:cubicBezTo>
                  <a:pt x="935" y="1569"/>
                  <a:pt x="935" y="1569"/>
                  <a:pt x="935" y="1569"/>
                </a:cubicBezTo>
                <a:cubicBezTo>
                  <a:pt x="935" y="1568"/>
                  <a:pt x="935" y="1568"/>
                  <a:pt x="935" y="1568"/>
                </a:cubicBezTo>
                <a:cubicBezTo>
                  <a:pt x="936" y="1567"/>
                  <a:pt x="936" y="1566"/>
                  <a:pt x="937" y="1566"/>
                </a:cubicBezTo>
                <a:cubicBezTo>
                  <a:pt x="937" y="1565"/>
                  <a:pt x="938" y="1564"/>
                  <a:pt x="938" y="1563"/>
                </a:cubicBezTo>
                <a:cubicBezTo>
                  <a:pt x="938" y="1563"/>
                  <a:pt x="938" y="1563"/>
                  <a:pt x="939" y="1563"/>
                </a:cubicBezTo>
                <a:cubicBezTo>
                  <a:pt x="956" y="1539"/>
                  <a:pt x="997" y="1544"/>
                  <a:pt x="1023" y="1544"/>
                </a:cubicBezTo>
                <a:cubicBezTo>
                  <a:pt x="1023" y="1544"/>
                  <a:pt x="1023" y="1544"/>
                  <a:pt x="1023" y="1544"/>
                </a:cubicBezTo>
                <a:cubicBezTo>
                  <a:pt x="1030" y="1544"/>
                  <a:pt x="1049" y="1542"/>
                  <a:pt x="1066" y="1544"/>
                </a:cubicBezTo>
                <a:cubicBezTo>
                  <a:pt x="1071" y="1544"/>
                  <a:pt x="1077" y="1544"/>
                  <a:pt x="1081" y="1545"/>
                </a:cubicBezTo>
                <a:cubicBezTo>
                  <a:pt x="1084" y="1546"/>
                  <a:pt x="1087" y="1547"/>
                  <a:pt x="1089" y="1548"/>
                </a:cubicBezTo>
                <a:cubicBezTo>
                  <a:pt x="1095" y="1551"/>
                  <a:pt x="1099" y="1556"/>
                  <a:pt x="1099" y="1562"/>
                </a:cubicBezTo>
                <a:cubicBezTo>
                  <a:pt x="1099" y="1562"/>
                  <a:pt x="1099" y="1562"/>
                  <a:pt x="1099" y="1562"/>
                </a:cubicBezTo>
                <a:cubicBezTo>
                  <a:pt x="1099" y="1563"/>
                  <a:pt x="1099" y="1563"/>
                  <a:pt x="1099" y="1564"/>
                </a:cubicBezTo>
                <a:cubicBezTo>
                  <a:pt x="1099" y="1565"/>
                  <a:pt x="1099" y="1566"/>
                  <a:pt x="1099" y="1567"/>
                </a:cubicBezTo>
                <a:cubicBezTo>
                  <a:pt x="1082" y="1613"/>
                  <a:pt x="1082" y="1613"/>
                  <a:pt x="1082" y="1613"/>
                </a:cubicBezTo>
                <a:cubicBezTo>
                  <a:pt x="1081" y="1617"/>
                  <a:pt x="1078" y="1620"/>
                  <a:pt x="1075" y="1623"/>
                </a:cubicBezTo>
                <a:cubicBezTo>
                  <a:pt x="1071" y="1626"/>
                  <a:pt x="1067" y="1629"/>
                  <a:pt x="1062" y="1631"/>
                </a:cubicBezTo>
                <a:cubicBezTo>
                  <a:pt x="1062" y="1632"/>
                  <a:pt x="1061" y="1632"/>
                  <a:pt x="1061" y="1632"/>
                </a:cubicBezTo>
                <a:cubicBezTo>
                  <a:pt x="1054" y="1635"/>
                  <a:pt x="1047" y="1637"/>
                  <a:pt x="1039" y="1639"/>
                </a:cubicBezTo>
                <a:cubicBezTo>
                  <a:pt x="1038" y="1639"/>
                  <a:pt x="1038" y="1639"/>
                  <a:pt x="1038" y="1639"/>
                </a:cubicBezTo>
                <a:cubicBezTo>
                  <a:pt x="1036" y="1639"/>
                  <a:pt x="1035" y="1639"/>
                  <a:pt x="1034" y="1639"/>
                </a:cubicBezTo>
                <a:cubicBezTo>
                  <a:pt x="1020" y="1640"/>
                  <a:pt x="1005" y="1639"/>
                  <a:pt x="990" y="1639"/>
                </a:cubicBezTo>
                <a:cubicBezTo>
                  <a:pt x="975" y="1639"/>
                  <a:pt x="960" y="1640"/>
                  <a:pt x="945" y="1640"/>
                </a:cubicBezTo>
                <a:cubicBezTo>
                  <a:pt x="935" y="1640"/>
                  <a:pt x="920" y="1638"/>
                  <a:pt x="914" y="1628"/>
                </a:cubicBezTo>
                <a:cubicBezTo>
                  <a:pt x="913" y="1628"/>
                  <a:pt x="913" y="1628"/>
                  <a:pt x="913" y="1627"/>
                </a:cubicBezTo>
                <a:cubicBezTo>
                  <a:pt x="913" y="1627"/>
                  <a:pt x="912" y="1626"/>
                  <a:pt x="912" y="1626"/>
                </a:cubicBezTo>
                <a:cubicBezTo>
                  <a:pt x="912" y="1625"/>
                  <a:pt x="912" y="1624"/>
                  <a:pt x="911" y="1624"/>
                </a:cubicBezTo>
                <a:cubicBezTo>
                  <a:pt x="911" y="1624"/>
                  <a:pt x="911" y="1624"/>
                  <a:pt x="911" y="1624"/>
                </a:cubicBezTo>
                <a:cubicBezTo>
                  <a:pt x="911" y="1623"/>
                  <a:pt x="911" y="1623"/>
                  <a:pt x="911" y="1623"/>
                </a:cubicBezTo>
                <a:cubicBezTo>
                  <a:pt x="911" y="1622"/>
                  <a:pt x="911" y="1621"/>
                  <a:pt x="911" y="1620"/>
                </a:cubicBezTo>
                <a:close/>
                <a:moveTo>
                  <a:pt x="910" y="1465"/>
                </a:moveTo>
                <a:cubicBezTo>
                  <a:pt x="910" y="1465"/>
                  <a:pt x="910" y="1465"/>
                  <a:pt x="910" y="1465"/>
                </a:cubicBezTo>
                <a:cubicBezTo>
                  <a:pt x="900" y="1482"/>
                  <a:pt x="900" y="1482"/>
                  <a:pt x="900" y="1482"/>
                </a:cubicBezTo>
                <a:cubicBezTo>
                  <a:pt x="899" y="1485"/>
                  <a:pt x="896" y="1488"/>
                  <a:pt x="893" y="1490"/>
                </a:cubicBezTo>
                <a:cubicBezTo>
                  <a:pt x="889" y="1493"/>
                  <a:pt x="885" y="1495"/>
                  <a:pt x="880" y="1497"/>
                </a:cubicBezTo>
                <a:cubicBezTo>
                  <a:pt x="879" y="1497"/>
                  <a:pt x="878" y="1498"/>
                  <a:pt x="876" y="1498"/>
                </a:cubicBezTo>
                <a:cubicBezTo>
                  <a:pt x="876" y="1499"/>
                  <a:pt x="875" y="1499"/>
                  <a:pt x="874" y="1499"/>
                </a:cubicBezTo>
                <a:cubicBezTo>
                  <a:pt x="874" y="1499"/>
                  <a:pt x="874" y="1499"/>
                  <a:pt x="874" y="1499"/>
                </a:cubicBezTo>
                <a:cubicBezTo>
                  <a:pt x="871" y="1500"/>
                  <a:pt x="868" y="1501"/>
                  <a:pt x="865" y="1502"/>
                </a:cubicBezTo>
                <a:cubicBezTo>
                  <a:pt x="859" y="1503"/>
                  <a:pt x="854" y="1503"/>
                  <a:pt x="848" y="1503"/>
                </a:cubicBezTo>
                <a:cubicBezTo>
                  <a:pt x="832" y="1503"/>
                  <a:pt x="832" y="1503"/>
                  <a:pt x="832" y="1503"/>
                </a:cubicBezTo>
                <a:cubicBezTo>
                  <a:pt x="832" y="1503"/>
                  <a:pt x="832" y="1503"/>
                  <a:pt x="832" y="1503"/>
                </a:cubicBezTo>
                <a:cubicBezTo>
                  <a:pt x="812" y="1503"/>
                  <a:pt x="793" y="1504"/>
                  <a:pt x="774" y="1504"/>
                </a:cubicBezTo>
                <a:cubicBezTo>
                  <a:pt x="765" y="1504"/>
                  <a:pt x="747" y="1502"/>
                  <a:pt x="745" y="1491"/>
                </a:cubicBezTo>
                <a:cubicBezTo>
                  <a:pt x="745" y="1489"/>
                  <a:pt x="745" y="1488"/>
                  <a:pt x="746" y="1486"/>
                </a:cubicBezTo>
                <a:cubicBezTo>
                  <a:pt x="747" y="1482"/>
                  <a:pt x="751" y="1478"/>
                  <a:pt x="753" y="1475"/>
                </a:cubicBezTo>
                <a:cubicBezTo>
                  <a:pt x="760" y="1464"/>
                  <a:pt x="766" y="1452"/>
                  <a:pt x="775" y="1443"/>
                </a:cubicBezTo>
                <a:cubicBezTo>
                  <a:pt x="775" y="1442"/>
                  <a:pt x="776" y="1442"/>
                  <a:pt x="776" y="1441"/>
                </a:cubicBezTo>
                <a:cubicBezTo>
                  <a:pt x="776" y="1441"/>
                  <a:pt x="777" y="1441"/>
                  <a:pt x="777" y="1441"/>
                </a:cubicBezTo>
                <a:cubicBezTo>
                  <a:pt x="799" y="1419"/>
                  <a:pt x="845" y="1425"/>
                  <a:pt x="873" y="1425"/>
                </a:cubicBezTo>
                <a:cubicBezTo>
                  <a:pt x="886" y="1425"/>
                  <a:pt x="901" y="1423"/>
                  <a:pt x="913" y="1428"/>
                </a:cubicBezTo>
                <a:cubicBezTo>
                  <a:pt x="913" y="1428"/>
                  <a:pt x="913" y="1428"/>
                  <a:pt x="913" y="1428"/>
                </a:cubicBezTo>
                <a:cubicBezTo>
                  <a:pt x="915" y="1429"/>
                  <a:pt x="916" y="1430"/>
                  <a:pt x="917" y="1430"/>
                </a:cubicBezTo>
                <a:cubicBezTo>
                  <a:pt x="917" y="1430"/>
                  <a:pt x="917" y="1431"/>
                  <a:pt x="918" y="1431"/>
                </a:cubicBezTo>
                <a:cubicBezTo>
                  <a:pt x="920" y="1432"/>
                  <a:pt x="922" y="1435"/>
                  <a:pt x="922" y="1437"/>
                </a:cubicBezTo>
                <a:cubicBezTo>
                  <a:pt x="923" y="1439"/>
                  <a:pt x="923" y="1442"/>
                  <a:pt x="921" y="1444"/>
                </a:cubicBezTo>
                <a:cubicBezTo>
                  <a:pt x="920" y="1446"/>
                  <a:pt x="920" y="1446"/>
                  <a:pt x="920" y="1446"/>
                </a:cubicBezTo>
                <a:cubicBezTo>
                  <a:pt x="918" y="1452"/>
                  <a:pt x="913" y="1460"/>
                  <a:pt x="910" y="1465"/>
                </a:cubicBezTo>
                <a:close/>
                <a:moveTo>
                  <a:pt x="1095" y="1502"/>
                </a:moveTo>
                <a:cubicBezTo>
                  <a:pt x="1093" y="1502"/>
                  <a:pt x="1091" y="1502"/>
                  <a:pt x="1089" y="1502"/>
                </a:cubicBezTo>
                <a:cubicBezTo>
                  <a:pt x="1089" y="1502"/>
                  <a:pt x="1089" y="1503"/>
                  <a:pt x="1088" y="1503"/>
                </a:cubicBezTo>
                <a:cubicBezTo>
                  <a:pt x="1077" y="1504"/>
                  <a:pt x="1066" y="1503"/>
                  <a:pt x="1054" y="1503"/>
                </a:cubicBezTo>
                <a:cubicBezTo>
                  <a:pt x="1007" y="1503"/>
                  <a:pt x="1007" y="1503"/>
                  <a:pt x="1007" y="1503"/>
                </a:cubicBezTo>
                <a:cubicBezTo>
                  <a:pt x="997" y="1503"/>
                  <a:pt x="980" y="1501"/>
                  <a:pt x="976" y="1490"/>
                </a:cubicBezTo>
                <a:cubicBezTo>
                  <a:pt x="976" y="1489"/>
                  <a:pt x="976" y="1488"/>
                  <a:pt x="976" y="1487"/>
                </a:cubicBezTo>
                <a:cubicBezTo>
                  <a:pt x="976" y="1486"/>
                  <a:pt x="976" y="1486"/>
                  <a:pt x="976" y="1485"/>
                </a:cubicBezTo>
                <a:cubicBezTo>
                  <a:pt x="977" y="1481"/>
                  <a:pt x="980" y="1477"/>
                  <a:pt x="982" y="1473"/>
                </a:cubicBezTo>
                <a:cubicBezTo>
                  <a:pt x="986" y="1463"/>
                  <a:pt x="990" y="1449"/>
                  <a:pt x="998" y="1441"/>
                </a:cubicBezTo>
                <a:cubicBezTo>
                  <a:pt x="998" y="1440"/>
                  <a:pt x="999" y="1440"/>
                  <a:pt x="999" y="1440"/>
                </a:cubicBezTo>
                <a:cubicBezTo>
                  <a:pt x="1000" y="1439"/>
                  <a:pt x="1000" y="1439"/>
                  <a:pt x="1000" y="1438"/>
                </a:cubicBezTo>
                <a:cubicBezTo>
                  <a:pt x="1001" y="1438"/>
                  <a:pt x="1001" y="1438"/>
                  <a:pt x="1001" y="1438"/>
                </a:cubicBezTo>
                <a:cubicBezTo>
                  <a:pt x="1002" y="1437"/>
                  <a:pt x="1002" y="1437"/>
                  <a:pt x="1002" y="1437"/>
                </a:cubicBezTo>
                <a:cubicBezTo>
                  <a:pt x="1003" y="1436"/>
                  <a:pt x="1003" y="1436"/>
                  <a:pt x="1003" y="1436"/>
                </a:cubicBezTo>
                <a:cubicBezTo>
                  <a:pt x="1010" y="1431"/>
                  <a:pt x="1018" y="1428"/>
                  <a:pt x="1027" y="1427"/>
                </a:cubicBezTo>
                <a:cubicBezTo>
                  <a:pt x="1027" y="1427"/>
                  <a:pt x="1027" y="1426"/>
                  <a:pt x="1028" y="1426"/>
                </a:cubicBezTo>
                <a:cubicBezTo>
                  <a:pt x="1033" y="1425"/>
                  <a:pt x="1038" y="1425"/>
                  <a:pt x="1043" y="1425"/>
                </a:cubicBezTo>
                <a:cubicBezTo>
                  <a:pt x="1072" y="1425"/>
                  <a:pt x="1072" y="1425"/>
                  <a:pt x="1072" y="1425"/>
                </a:cubicBezTo>
                <a:cubicBezTo>
                  <a:pt x="1081" y="1425"/>
                  <a:pt x="1090" y="1425"/>
                  <a:pt x="1099" y="1425"/>
                </a:cubicBezTo>
                <a:cubicBezTo>
                  <a:pt x="1112" y="1425"/>
                  <a:pt x="1130" y="1423"/>
                  <a:pt x="1140" y="1432"/>
                </a:cubicBezTo>
                <a:cubicBezTo>
                  <a:pt x="1140" y="1433"/>
                  <a:pt x="1141" y="1433"/>
                  <a:pt x="1141" y="1434"/>
                </a:cubicBezTo>
                <a:cubicBezTo>
                  <a:pt x="1142" y="1434"/>
                  <a:pt x="1142" y="1434"/>
                  <a:pt x="1142" y="1434"/>
                </a:cubicBezTo>
                <a:cubicBezTo>
                  <a:pt x="1142" y="1434"/>
                  <a:pt x="1142" y="1435"/>
                  <a:pt x="1142" y="1435"/>
                </a:cubicBezTo>
                <a:cubicBezTo>
                  <a:pt x="1143" y="1435"/>
                  <a:pt x="1143" y="1436"/>
                  <a:pt x="1143" y="1436"/>
                </a:cubicBezTo>
                <a:cubicBezTo>
                  <a:pt x="1144" y="1438"/>
                  <a:pt x="1144" y="1440"/>
                  <a:pt x="1144" y="1442"/>
                </a:cubicBezTo>
                <a:cubicBezTo>
                  <a:pt x="1143" y="1452"/>
                  <a:pt x="1135" y="1467"/>
                  <a:pt x="1133" y="1473"/>
                </a:cubicBezTo>
                <a:cubicBezTo>
                  <a:pt x="1133" y="1474"/>
                  <a:pt x="1133" y="1474"/>
                  <a:pt x="1133" y="1474"/>
                </a:cubicBezTo>
                <a:cubicBezTo>
                  <a:pt x="1132" y="1476"/>
                  <a:pt x="1131" y="1478"/>
                  <a:pt x="1130" y="1480"/>
                </a:cubicBezTo>
                <a:cubicBezTo>
                  <a:pt x="1130" y="1481"/>
                  <a:pt x="1130" y="1481"/>
                  <a:pt x="1130" y="1481"/>
                </a:cubicBezTo>
                <a:cubicBezTo>
                  <a:pt x="1130" y="1482"/>
                  <a:pt x="1129" y="1483"/>
                  <a:pt x="1129" y="1483"/>
                </a:cubicBezTo>
                <a:cubicBezTo>
                  <a:pt x="1129" y="1484"/>
                  <a:pt x="1128" y="1484"/>
                  <a:pt x="1128" y="1485"/>
                </a:cubicBezTo>
                <a:cubicBezTo>
                  <a:pt x="1128" y="1485"/>
                  <a:pt x="1127" y="1486"/>
                  <a:pt x="1127" y="1487"/>
                </a:cubicBezTo>
                <a:cubicBezTo>
                  <a:pt x="1126" y="1487"/>
                  <a:pt x="1126" y="1487"/>
                  <a:pt x="1126" y="1488"/>
                </a:cubicBezTo>
                <a:cubicBezTo>
                  <a:pt x="1125" y="1488"/>
                  <a:pt x="1125" y="1488"/>
                  <a:pt x="1125" y="1488"/>
                </a:cubicBezTo>
                <a:cubicBezTo>
                  <a:pt x="1124" y="1489"/>
                  <a:pt x="1124" y="1489"/>
                  <a:pt x="1124" y="1490"/>
                </a:cubicBezTo>
                <a:cubicBezTo>
                  <a:pt x="1122" y="1491"/>
                  <a:pt x="1121" y="1492"/>
                  <a:pt x="1119" y="1493"/>
                </a:cubicBezTo>
                <a:cubicBezTo>
                  <a:pt x="1117" y="1494"/>
                  <a:pt x="1115" y="1495"/>
                  <a:pt x="1114" y="1496"/>
                </a:cubicBezTo>
                <a:cubicBezTo>
                  <a:pt x="1113" y="1496"/>
                  <a:pt x="1113" y="1496"/>
                  <a:pt x="1113" y="1496"/>
                </a:cubicBezTo>
                <a:cubicBezTo>
                  <a:pt x="1112" y="1497"/>
                  <a:pt x="1112" y="1497"/>
                  <a:pt x="1112" y="1497"/>
                </a:cubicBezTo>
                <a:cubicBezTo>
                  <a:pt x="1106" y="1499"/>
                  <a:pt x="1100" y="1501"/>
                  <a:pt x="1095" y="1502"/>
                </a:cubicBezTo>
                <a:close/>
                <a:moveTo>
                  <a:pt x="773" y="1710"/>
                </a:moveTo>
                <a:cubicBezTo>
                  <a:pt x="773" y="1710"/>
                  <a:pt x="773" y="1710"/>
                  <a:pt x="773" y="1710"/>
                </a:cubicBezTo>
                <a:cubicBezTo>
                  <a:pt x="771" y="1721"/>
                  <a:pt x="762" y="1732"/>
                  <a:pt x="756" y="1742"/>
                </a:cubicBezTo>
                <a:cubicBezTo>
                  <a:pt x="756" y="1742"/>
                  <a:pt x="756" y="1742"/>
                  <a:pt x="756" y="1742"/>
                </a:cubicBezTo>
                <a:cubicBezTo>
                  <a:pt x="750" y="1753"/>
                  <a:pt x="744" y="1767"/>
                  <a:pt x="736" y="1777"/>
                </a:cubicBezTo>
                <a:cubicBezTo>
                  <a:pt x="735" y="1778"/>
                  <a:pt x="735" y="1779"/>
                  <a:pt x="734" y="1781"/>
                </a:cubicBezTo>
                <a:cubicBezTo>
                  <a:pt x="734" y="1781"/>
                  <a:pt x="733" y="1781"/>
                  <a:pt x="733" y="1781"/>
                </a:cubicBezTo>
                <a:cubicBezTo>
                  <a:pt x="732" y="1782"/>
                  <a:pt x="731" y="1783"/>
                  <a:pt x="730" y="1784"/>
                </a:cubicBezTo>
                <a:cubicBezTo>
                  <a:pt x="729" y="1785"/>
                  <a:pt x="729" y="1785"/>
                  <a:pt x="728" y="1786"/>
                </a:cubicBezTo>
                <a:cubicBezTo>
                  <a:pt x="728" y="1786"/>
                  <a:pt x="728" y="1786"/>
                  <a:pt x="728" y="1786"/>
                </a:cubicBezTo>
                <a:cubicBezTo>
                  <a:pt x="719" y="1794"/>
                  <a:pt x="708" y="1799"/>
                  <a:pt x="696" y="1802"/>
                </a:cubicBezTo>
                <a:cubicBezTo>
                  <a:pt x="695" y="1803"/>
                  <a:pt x="693" y="1803"/>
                  <a:pt x="692" y="1804"/>
                </a:cubicBezTo>
                <a:cubicBezTo>
                  <a:pt x="685" y="1805"/>
                  <a:pt x="678" y="1806"/>
                  <a:pt x="671" y="1806"/>
                </a:cubicBezTo>
                <a:cubicBezTo>
                  <a:pt x="665" y="1806"/>
                  <a:pt x="665" y="1806"/>
                  <a:pt x="665" y="1806"/>
                </a:cubicBezTo>
                <a:cubicBezTo>
                  <a:pt x="665" y="1806"/>
                  <a:pt x="665" y="1806"/>
                  <a:pt x="665" y="1806"/>
                </a:cubicBezTo>
                <a:cubicBezTo>
                  <a:pt x="636" y="1806"/>
                  <a:pt x="607" y="1807"/>
                  <a:pt x="578" y="1807"/>
                </a:cubicBezTo>
                <a:cubicBezTo>
                  <a:pt x="575" y="1807"/>
                  <a:pt x="573" y="1806"/>
                  <a:pt x="571" y="1806"/>
                </a:cubicBezTo>
                <a:cubicBezTo>
                  <a:pt x="567" y="1806"/>
                  <a:pt x="563" y="1805"/>
                  <a:pt x="560" y="1804"/>
                </a:cubicBezTo>
                <a:cubicBezTo>
                  <a:pt x="555" y="1802"/>
                  <a:pt x="551" y="1800"/>
                  <a:pt x="549" y="1797"/>
                </a:cubicBezTo>
                <a:cubicBezTo>
                  <a:pt x="546" y="1794"/>
                  <a:pt x="545" y="1790"/>
                  <a:pt x="545" y="1786"/>
                </a:cubicBezTo>
                <a:cubicBezTo>
                  <a:pt x="545" y="1783"/>
                  <a:pt x="546" y="1780"/>
                  <a:pt x="548" y="1777"/>
                </a:cubicBezTo>
                <a:cubicBezTo>
                  <a:pt x="548" y="1776"/>
                  <a:pt x="549" y="1776"/>
                  <a:pt x="549" y="1776"/>
                </a:cubicBezTo>
                <a:cubicBezTo>
                  <a:pt x="549" y="1775"/>
                  <a:pt x="549" y="1774"/>
                  <a:pt x="550" y="1774"/>
                </a:cubicBezTo>
                <a:cubicBezTo>
                  <a:pt x="551" y="1772"/>
                  <a:pt x="551" y="1772"/>
                  <a:pt x="551" y="1772"/>
                </a:cubicBezTo>
                <a:cubicBezTo>
                  <a:pt x="551" y="1772"/>
                  <a:pt x="551" y="1772"/>
                  <a:pt x="551" y="1772"/>
                </a:cubicBezTo>
                <a:cubicBezTo>
                  <a:pt x="558" y="1761"/>
                  <a:pt x="566" y="1750"/>
                  <a:pt x="574" y="1739"/>
                </a:cubicBezTo>
                <a:cubicBezTo>
                  <a:pt x="579" y="1730"/>
                  <a:pt x="585" y="1720"/>
                  <a:pt x="592" y="1713"/>
                </a:cubicBezTo>
                <a:cubicBezTo>
                  <a:pt x="593" y="1712"/>
                  <a:pt x="593" y="1711"/>
                  <a:pt x="594" y="1710"/>
                </a:cubicBezTo>
                <a:cubicBezTo>
                  <a:pt x="594" y="1710"/>
                  <a:pt x="595" y="1710"/>
                  <a:pt x="595" y="1710"/>
                </a:cubicBezTo>
                <a:cubicBezTo>
                  <a:pt x="596" y="1708"/>
                  <a:pt x="598" y="1707"/>
                  <a:pt x="600" y="1705"/>
                </a:cubicBezTo>
                <a:cubicBezTo>
                  <a:pt x="600" y="1705"/>
                  <a:pt x="600" y="1705"/>
                  <a:pt x="600" y="1705"/>
                </a:cubicBezTo>
                <a:cubicBezTo>
                  <a:pt x="600" y="1705"/>
                  <a:pt x="600" y="1705"/>
                  <a:pt x="600" y="1705"/>
                </a:cubicBezTo>
                <a:cubicBezTo>
                  <a:pt x="610" y="1697"/>
                  <a:pt x="622" y="1692"/>
                  <a:pt x="635" y="1690"/>
                </a:cubicBezTo>
                <a:cubicBezTo>
                  <a:pt x="635" y="1690"/>
                  <a:pt x="635" y="1690"/>
                  <a:pt x="635" y="1690"/>
                </a:cubicBezTo>
                <a:cubicBezTo>
                  <a:pt x="636" y="1690"/>
                  <a:pt x="636" y="1690"/>
                  <a:pt x="636" y="1690"/>
                </a:cubicBezTo>
                <a:cubicBezTo>
                  <a:pt x="638" y="1689"/>
                  <a:pt x="640" y="1689"/>
                  <a:pt x="643" y="1688"/>
                </a:cubicBezTo>
                <a:cubicBezTo>
                  <a:pt x="644" y="1688"/>
                  <a:pt x="646" y="1688"/>
                  <a:pt x="647" y="1688"/>
                </a:cubicBezTo>
                <a:cubicBezTo>
                  <a:pt x="649" y="1688"/>
                  <a:pt x="650" y="1688"/>
                  <a:pt x="652" y="1688"/>
                </a:cubicBezTo>
                <a:cubicBezTo>
                  <a:pt x="653" y="1687"/>
                  <a:pt x="654" y="1687"/>
                  <a:pt x="655" y="1687"/>
                </a:cubicBezTo>
                <a:cubicBezTo>
                  <a:pt x="656" y="1687"/>
                  <a:pt x="656" y="1687"/>
                  <a:pt x="656" y="1687"/>
                </a:cubicBezTo>
                <a:cubicBezTo>
                  <a:pt x="656" y="1687"/>
                  <a:pt x="656" y="1687"/>
                  <a:pt x="656" y="1687"/>
                </a:cubicBezTo>
                <a:cubicBezTo>
                  <a:pt x="683" y="1687"/>
                  <a:pt x="709" y="1687"/>
                  <a:pt x="736" y="1687"/>
                </a:cubicBezTo>
                <a:cubicBezTo>
                  <a:pt x="736" y="1687"/>
                  <a:pt x="736" y="1687"/>
                  <a:pt x="736" y="1687"/>
                </a:cubicBezTo>
                <a:cubicBezTo>
                  <a:pt x="740" y="1687"/>
                  <a:pt x="740" y="1687"/>
                  <a:pt x="740" y="1687"/>
                </a:cubicBezTo>
                <a:cubicBezTo>
                  <a:pt x="747" y="1687"/>
                  <a:pt x="753" y="1688"/>
                  <a:pt x="757" y="1689"/>
                </a:cubicBezTo>
                <a:cubicBezTo>
                  <a:pt x="759" y="1690"/>
                  <a:pt x="760" y="1690"/>
                  <a:pt x="761" y="1691"/>
                </a:cubicBezTo>
                <a:cubicBezTo>
                  <a:pt x="761" y="1691"/>
                  <a:pt x="762" y="1691"/>
                  <a:pt x="763" y="1691"/>
                </a:cubicBezTo>
                <a:cubicBezTo>
                  <a:pt x="763" y="1692"/>
                  <a:pt x="763" y="1692"/>
                  <a:pt x="764" y="1692"/>
                </a:cubicBezTo>
                <a:cubicBezTo>
                  <a:pt x="771" y="1695"/>
                  <a:pt x="775" y="1701"/>
                  <a:pt x="773" y="1710"/>
                </a:cubicBezTo>
                <a:close/>
                <a:moveTo>
                  <a:pt x="828" y="1613"/>
                </a:moveTo>
                <a:cubicBezTo>
                  <a:pt x="827" y="1614"/>
                  <a:pt x="827" y="1614"/>
                  <a:pt x="827" y="1614"/>
                </a:cubicBezTo>
                <a:cubicBezTo>
                  <a:pt x="827" y="1614"/>
                  <a:pt x="827" y="1614"/>
                  <a:pt x="827" y="1614"/>
                </a:cubicBezTo>
                <a:cubicBezTo>
                  <a:pt x="826" y="1616"/>
                  <a:pt x="825" y="1617"/>
                  <a:pt x="824" y="1619"/>
                </a:cubicBezTo>
                <a:cubicBezTo>
                  <a:pt x="824" y="1619"/>
                  <a:pt x="824" y="1619"/>
                  <a:pt x="823" y="1619"/>
                </a:cubicBezTo>
                <a:cubicBezTo>
                  <a:pt x="817" y="1627"/>
                  <a:pt x="807" y="1632"/>
                  <a:pt x="797" y="1635"/>
                </a:cubicBezTo>
                <a:cubicBezTo>
                  <a:pt x="797" y="1635"/>
                  <a:pt x="797" y="1635"/>
                  <a:pt x="797" y="1635"/>
                </a:cubicBezTo>
                <a:cubicBezTo>
                  <a:pt x="795" y="1636"/>
                  <a:pt x="794" y="1636"/>
                  <a:pt x="792" y="1636"/>
                </a:cubicBezTo>
                <a:cubicBezTo>
                  <a:pt x="791" y="1637"/>
                  <a:pt x="790" y="1637"/>
                  <a:pt x="789" y="1637"/>
                </a:cubicBezTo>
                <a:cubicBezTo>
                  <a:pt x="788" y="1637"/>
                  <a:pt x="788" y="1638"/>
                  <a:pt x="787" y="1638"/>
                </a:cubicBezTo>
                <a:cubicBezTo>
                  <a:pt x="781" y="1639"/>
                  <a:pt x="774" y="1640"/>
                  <a:pt x="768" y="1640"/>
                </a:cubicBezTo>
                <a:cubicBezTo>
                  <a:pt x="767" y="1640"/>
                  <a:pt x="767" y="1640"/>
                  <a:pt x="767" y="1640"/>
                </a:cubicBezTo>
                <a:cubicBezTo>
                  <a:pt x="756" y="1641"/>
                  <a:pt x="745" y="1640"/>
                  <a:pt x="735" y="1640"/>
                </a:cubicBezTo>
                <a:cubicBezTo>
                  <a:pt x="718" y="1640"/>
                  <a:pt x="702" y="1640"/>
                  <a:pt x="685" y="1640"/>
                </a:cubicBezTo>
                <a:cubicBezTo>
                  <a:pt x="683" y="1640"/>
                  <a:pt x="680" y="1640"/>
                  <a:pt x="677" y="1640"/>
                </a:cubicBezTo>
                <a:cubicBezTo>
                  <a:pt x="677" y="1640"/>
                  <a:pt x="677" y="1640"/>
                  <a:pt x="676" y="1640"/>
                </a:cubicBezTo>
                <a:cubicBezTo>
                  <a:pt x="674" y="1639"/>
                  <a:pt x="672" y="1639"/>
                  <a:pt x="669" y="1638"/>
                </a:cubicBezTo>
                <a:cubicBezTo>
                  <a:pt x="669" y="1638"/>
                  <a:pt x="669" y="1638"/>
                  <a:pt x="669" y="1638"/>
                </a:cubicBezTo>
                <a:cubicBezTo>
                  <a:pt x="669" y="1638"/>
                  <a:pt x="669" y="1638"/>
                  <a:pt x="669" y="1638"/>
                </a:cubicBezTo>
                <a:cubicBezTo>
                  <a:pt x="662" y="1636"/>
                  <a:pt x="655" y="1632"/>
                  <a:pt x="655" y="1624"/>
                </a:cubicBezTo>
                <a:cubicBezTo>
                  <a:pt x="655" y="1623"/>
                  <a:pt x="655" y="1621"/>
                  <a:pt x="656" y="1620"/>
                </a:cubicBezTo>
                <a:cubicBezTo>
                  <a:pt x="656" y="1619"/>
                  <a:pt x="656" y="1619"/>
                  <a:pt x="656" y="1618"/>
                </a:cubicBezTo>
                <a:cubicBezTo>
                  <a:pt x="657" y="1617"/>
                  <a:pt x="657" y="1616"/>
                  <a:pt x="658" y="1614"/>
                </a:cubicBezTo>
                <a:cubicBezTo>
                  <a:pt x="658" y="1614"/>
                  <a:pt x="658" y="1614"/>
                  <a:pt x="658" y="1614"/>
                </a:cubicBezTo>
                <a:cubicBezTo>
                  <a:pt x="659" y="1613"/>
                  <a:pt x="659" y="1613"/>
                  <a:pt x="659" y="1613"/>
                </a:cubicBezTo>
                <a:cubicBezTo>
                  <a:pt x="660" y="1612"/>
                  <a:pt x="661" y="1610"/>
                  <a:pt x="662" y="1609"/>
                </a:cubicBezTo>
                <a:cubicBezTo>
                  <a:pt x="670" y="1597"/>
                  <a:pt x="678" y="1585"/>
                  <a:pt x="686" y="1572"/>
                </a:cubicBezTo>
                <a:cubicBezTo>
                  <a:pt x="687" y="1572"/>
                  <a:pt x="687" y="1572"/>
                  <a:pt x="687" y="1572"/>
                </a:cubicBezTo>
                <a:cubicBezTo>
                  <a:pt x="689" y="1568"/>
                  <a:pt x="689" y="1568"/>
                  <a:pt x="689" y="1568"/>
                </a:cubicBezTo>
                <a:cubicBezTo>
                  <a:pt x="692" y="1565"/>
                  <a:pt x="695" y="1562"/>
                  <a:pt x="699" y="1559"/>
                </a:cubicBezTo>
                <a:cubicBezTo>
                  <a:pt x="702" y="1557"/>
                  <a:pt x="705" y="1555"/>
                  <a:pt x="708" y="1554"/>
                </a:cubicBezTo>
                <a:cubicBezTo>
                  <a:pt x="709" y="1553"/>
                  <a:pt x="710" y="1553"/>
                  <a:pt x="711" y="1552"/>
                </a:cubicBezTo>
                <a:cubicBezTo>
                  <a:pt x="712" y="1552"/>
                  <a:pt x="712" y="1552"/>
                  <a:pt x="713" y="1551"/>
                </a:cubicBezTo>
                <a:cubicBezTo>
                  <a:pt x="713" y="1551"/>
                  <a:pt x="714" y="1551"/>
                  <a:pt x="714" y="1551"/>
                </a:cubicBezTo>
                <a:cubicBezTo>
                  <a:pt x="715" y="1551"/>
                  <a:pt x="715" y="1551"/>
                  <a:pt x="716" y="1550"/>
                </a:cubicBezTo>
                <a:cubicBezTo>
                  <a:pt x="720" y="1549"/>
                  <a:pt x="725" y="1547"/>
                  <a:pt x="730" y="1546"/>
                </a:cubicBezTo>
                <a:cubicBezTo>
                  <a:pt x="735" y="1545"/>
                  <a:pt x="741" y="1544"/>
                  <a:pt x="747" y="1544"/>
                </a:cubicBezTo>
                <a:cubicBezTo>
                  <a:pt x="763" y="1544"/>
                  <a:pt x="763" y="1544"/>
                  <a:pt x="763" y="1544"/>
                </a:cubicBezTo>
                <a:cubicBezTo>
                  <a:pt x="767" y="1544"/>
                  <a:pt x="770" y="1544"/>
                  <a:pt x="774" y="1544"/>
                </a:cubicBezTo>
                <a:cubicBezTo>
                  <a:pt x="789" y="1544"/>
                  <a:pt x="803" y="1544"/>
                  <a:pt x="818" y="1544"/>
                </a:cubicBezTo>
                <a:cubicBezTo>
                  <a:pt x="818" y="1544"/>
                  <a:pt x="818" y="1544"/>
                  <a:pt x="818" y="1544"/>
                </a:cubicBezTo>
                <a:cubicBezTo>
                  <a:pt x="824" y="1544"/>
                  <a:pt x="824" y="1544"/>
                  <a:pt x="824" y="1544"/>
                </a:cubicBezTo>
                <a:cubicBezTo>
                  <a:pt x="830" y="1544"/>
                  <a:pt x="835" y="1545"/>
                  <a:pt x="839" y="1546"/>
                </a:cubicBezTo>
                <a:cubicBezTo>
                  <a:pt x="843" y="1547"/>
                  <a:pt x="845" y="1548"/>
                  <a:pt x="847" y="1549"/>
                </a:cubicBezTo>
                <a:cubicBezTo>
                  <a:pt x="854" y="1553"/>
                  <a:pt x="858" y="1559"/>
                  <a:pt x="853" y="1568"/>
                </a:cubicBezTo>
                <a:cubicBezTo>
                  <a:pt x="848" y="1579"/>
                  <a:pt x="841" y="1590"/>
                  <a:pt x="835" y="1600"/>
                </a:cubicBezTo>
                <a:cubicBezTo>
                  <a:pt x="828" y="1613"/>
                  <a:pt x="828" y="1613"/>
                  <a:pt x="828" y="1613"/>
                </a:cubicBezTo>
                <a:cubicBezTo>
                  <a:pt x="828" y="1613"/>
                  <a:pt x="828" y="1613"/>
                  <a:pt x="828" y="1613"/>
                </a:cubicBezTo>
                <a:close/>
                <a:moveTo>
                  <a:pt x="1592" y="1771"/>
                </a:moveTo>
                <a:cubicBezTo>
                  <a:pt x="1592" y="1773"/>
                  <a:pt x="1592" y="1775"/>
                  <a:pt x="1591" y="1777"/>
                </a:cubicBezTo>
                <a:cubicBezTo>
                  <a:pt x="1591" y="1778"/>
                  <a:pt x="1591" y="1778"/>
                  <a:pt x="1591" y="1778"/>
                </a:cubicBezTo>
                <a:cubicBezTo>
                  <a:pt x="1590" y="1780"/>
                  <a:pt x="1590" y="1782"/>
                  <a:pt x="1589" y="1783"/>
                </a:cubicBezTo>
                <a:cubicBezTo>
                  <a:pt x="1589" y="1783"/>
                  <a:pt x="1589" y="1783"/>
                  <a:pt x="1589" y="1784"/>
                </a:cubicBezTo>
                <a:cubicBezTo>
                  <a:pt x="1588" y="1784"/>
                  <a:pt x="1588" y="1784"/>
                  <a:pt x="1588" y="1784"/>
                </a:cubicBezTo>
                <a:cubicBezTo>
                  <a:pt x="1587" y="1786"/>
                  <a:pt x="1586" y="1788"/>
                  <a:pt x="1584" y="1789"/>
                </a:cubicBezTo>
                <a:cubicBezTo>
                  <a:pt x="1584" y="1789"/>
                  <a:pt x="1584" y="1789"/>
                  <a:pt x="1584" y="1789"/>
                </a:cubicBezTo>
                <a:cubicBezTo>
                  <a:pt x="1582" y="1791"/>
                  <a:pt x="1581" y="1792"/>
                  <a:pt x="1579" y="1794"/>
                </a:cubicBezTo>
                <a:cubicBezTo>
                  <a:pt x="1578" y="1794"/>
                  <a:pt x="1578" y="1794"/>
                  <a:pt x="1578" y="1794"/>
                </a:cubicBezTo>
                <a:cubicBezTo>
                  <a:pt x="1578" y="1794"/>
                  <a:pt x="1577" y="1795"/>
                  <a:pt x="1577" y="1795"/>
                </a:cubicBezTo>
                <a:cubicBezTo>
                  <a:pt x="1575" y="1796"/>
                  <a:pt x="1573" y="1797"/>
                  <a:pt x="1571" y="1798"/>
                </a:cubicBezTo>
                <a:cubicBezTo>
                  <a:pt x="1571" y="1798"/>
                  <a:pt x="1571" y="1798"/>
                  <a:pt x="1570" y="1798"/>
                </a:cubicBezTo>
                <a:cubicBezTo>
                  <a:pt x="1569" y="1799"/>
                  <a:pt x="1567" y="1800"/>
                  <a:pt x="1566" y="1800"/>
                </a:cubicBezTo>
                <a:cubicBezTo>
                  <a:pt x="1565" y="1800"/>
                  <a:pt x="1564" y="1801"/>
                  <a:pt x="1563" y="1801"/>
                </a:cubicBezTo>
                <a:cubicBezTo>
                  <a:pt x="1563" y="1801"/>
                  <a:pt x="1563" y="1801"/>
                  <a:pt x="1562" y="1801"/>
                </a:cubicBezTo>
                <a:cubicBezTo>
                  <a:pt x="1562" y="1801"/>
                  <a:pt x="1561" y="1801"/>
                  <a:pt x="1561" y="1802"/>
                </a:cubicBezTo>
                <a:cubicBezTo>
                  <a:pt x="1559" y="1802"/>
                  <a:pt x="1557" y="1802"/>
                  <a:pt x="1555" y="1803"/>
                </a:cubicBezTo>
                <a:cubicBezTo>
                  <a:pt x="1553" y="1803"/>
                  <a:pt x="1551" y="1803"/>
                  <a:pt x="1550" y="1803"/>
                </a:cubicBezTo>
                <a:cubicBezTo>
                  <a:pt x="1548" y="1804"/>
                  <a:pt x="1546" y="1804"/>
                  <a:pt x="1544" y="1804"/>
                </a:cubicBezTo>
                <a:cubicBezTo>
                  <a:pt x="1544" y="1804"/>
                  <a:pt x="1543" y="1804"/>
                  <a:pt x="1542" y="1804"/>
                </a:cubicBezTo>
                <a:cubicBezTo>
                  <a:pt x="1540" y="1804"/>
                  <a:pt x="1540" y="1804"/>
                  <a:pt x="1540" y="1804"/>
                </a:cubicBezTo>
                <a:cubicBezTo>
                  <a:pt x="1540" y="1804"/>
                  <a:pt x="1540" y="1804"/>
                  <a:pt x="1540" y="1804"/>
                </a:cubicBezTo>
                <a:cubicBezTo>
                  <a:pt x="1530" y="1804"/>
                  <a:pt x="1519" y="1804"/>
                  <a:pt x="1509" y="1804"/>
                </a:cubicBezTo>
                <a:cubicBezTo>
                  <a:pt x="1461" y="1804"/>
                  <a:pt x="908" y="1806"/>
                  <a:pt x="869" y="1806"/>
                </a:cubicBezTo>
                <a:cubicBezTo>
                  <a:pt x="866" y="1806"/>
                  <a:pt x="863" y="1806"/>
                  <a:pt x="861" y="1805"/>
                </a:cubicBezTo>
                <a:cubicBezTo>
                  <a:pt x="857" y="1805"/>
                  <a:pt x="853" y="1804"/>
                  <a:pt x="850" y="1803"/>
                </a:cubicBezTo>
                <a:cubicBezTo>
                  <a:pt x="845" y="1802"/>
                  <a:pt x="841" y="1799"/>
                  <a:pt x="838" y="1796"/>
                </a:cubicBezTo>
                <a:cubicBezTo>
                  <a:pt x="835" y="1793"/>
                  <a:pt x="833" y="1790"/>
                  <a:pt x="832" y="1786"/>
                </a:cubicBezTo>
                <a:cubicBezTo>
                  <a:pt x="832" y="1782"/>
                  <a:pt x="832" y="1778"/>
                  <a:pt x="834" y="1773"/>
                </a:cubicBezTo>
                <a:cubicBezTo>
                  <a:pt x="836" y="1771"/>
                  <a:pt x="836" y="1771"/>
                  <a:pt x="836" y="1771"/>
                </a:cubicBezTo>
                <a:cubicBezTo>
                  <a:pt x="836" y="1771"/>
                  <a:pt x="836" y="1771"/>
                  <a:pt x="836" y="1771"/>
                </a:cubicBezTo>
                <a:cubicBezTo>
                  <a:pt x="842" y="1758"/>
                  <a:pt x="848" y="1745"/>
                  <a:pt x="854" y="1732"/>
                </a:cubicBezTo>
                <a:cubicBezTo>
                  <a:pt x="856" y="1730"/>
                  <a:pt x="857" y="1728"/>
                  <a:pt x="858" y="1726"/>
                </a:cubicBezTo>
                <a:cubicBezTo>
                  <a:pt x="862" y="1716"/>
                  <a:pt x="862" y="1716"/>
                  <a:pt x="862" y="1716"/>
                </a:cubicBezTo>
                <a:cubicBezTo>
                  <a:pt x="864" y="1712"/>
                  <a:pt x="868" y="1708"/>
                  <a:pt x="872" y="1704"/>
                </a:cubicBezTo>
                <a:cubicBezTo>
                  <a:pt x="873" y="1704"/>
                  <a:pt x="874" y="1703"/>
                  <a:pt x="875" y="1702"/>
                </a:cubicBezTo>
                <a:cubicBezTo>
                  <a:pt x="875" y="1702"/>
                  <a:pt x="876" y="1701"/>
                  <a:pt x="877" y="1701"/>
                </a:cubicBezTo>
                <a:cubicBezTo>
                  <a:pt x="878" y="1700"/>
                  <a:pt x="878" y="1700"/>
                  <a:pt x="879" y="1699"/>
                </a:cubicBezTo>
                <a:cubicBezTo>
                  <a:pt x="880" y="1699"/>
                  <a:pt x="880" y="1699"/>
                  <a:pt x="880" y="1699"/>
                </a:cubicBezTo>
                <a:cubicBezTo>
                  <a:pt x="881" y="1698"/>
                  <a:pt x="881" y="1698"/>
                  <a:pt x="882" y="1698"/>
                </a:cubicBezTo>
                <a:cubicBezTo>
                  <a:pt x="883" y="1697"/>
                  <a:pt x="885" y="1696"/>
                  <a:pt x="886" y="1695"/>
                </a:cubicBezTo>
                <a:cubicBezTo>
                  <a:pt x="887" y="1695"/>
                  <a:pt x="888" y="1695"/>
                  <a:pt x="889" y="1694"/>
                </a:cubicBezTo>
                <a:cubicBezTo>
                  <a:pt x="890" y="1694"/>
                  <a:pt x="891" y="1693"/>
                  <a:pt x="893" y="1693"/>
                </a:cubicBezTo>
                <a:cubicBezTo>
                  <a:pt x="895" y="1692"/>
                  <a:pt x="897" y="1691"/>
                  <a:pt x="899" y="1690"/>
                </a:cubicBezTo>
                <a:cubicBezTo>
                  <a:pt x="900" y="1690"/>
                  <a:pt x="901" y="1690"/>
                  <a:pt x="903" y="1689"/>
                </a:cubicBezTo>
                <a:cubicBezTo>
                  <a:pt x="903" y="1689"/>
                  <a:pt x="904" y="1689"/>
                  <a:pt x="904" y="1689"/>
                </a:cubicBezTo>
                <a:cubicBezTo>
                  <a:pt x="910" y="1687"/>
                  <a:pt x="917" y="1687"/>
                  <a:pt x="923" y="1687"/>
                </a:cubicBezTo>
                <a:cubicBezTo>
                  <a:pt x="923" y="1687"/>
                  <a:pt x="1503" y="1685"/>
                  <a:pt x="1525" y="1685"/>
                </a:cubicBezTo>
                <a:cubicBezTo>
                  <a:pt x="1531" y="1685"/>
                  <a:pt x="1538" y="1685"/>
                  <a:pt x="1545" y="1685"/>
                </a:cubicBezTo>
                <a:cubicBezTo>
                  <a:pt x="1548" y="1685"/>
                  <a:pt x="1551" y="1685"/>
                  <a:pt x="1554" y="1686"/>
                </a:cubicBezTo>
                <a:cubicBezTo>
                  <a:pt x="1554" y="1686"/>
                  <a:pt x="1555" y="1686"/>
                  <a:pt x="1555" y="1686"/>
                </a:cubicBezTo>
                <a:cubicBezTo>
                  <a:pt x="1557" y="1686"/>
                  <a:pt x="1560" y="1686"/>
                  <a:pt x="1562" y="1687"/>
                </a:cubicBezTo>
                <a:cubicBezTo>
                  <a:pt x="1562" y="1687"/>
                  <a:pt x="1563" y="1687"/>
                  <a:pt x="1563" y="1687"/>
                </a:cubicBezTo>
                <a:cubicBezTo>
                  <a:pt x="1563" y="1687"/>
                  <a:pt x="1563" y="1687"/>
                  <a:pt x="1563" y="1687"/>
                </a:cubicBezTo>
                <a:cubicBezTo>
                  <a:pt x="1566" y="1688"/>
                  <a:pt x="1568" y="1689"/>
                  <a:pt x="1570" y="1690"/>
                </a:cubicBezTo>
                <a:cubicBezTo>
                  <a:pt x="1570" y="1690"/>
                  <a:pt x="1571" y="1690"/>
                  <a:pt x="1571" y="1690"/>
                </a:cubicBezTo>
                <a:cubicBezTo>
                  <a:pt x="1573" y="1691"/>
                  <a:pt x="1575" y="1692"/>
                  <a:pt x="1577" y="1693"/>
                </a:cubicBezTo>
                <a:cubicBezTo>
                  <a:pt x="1577" y="1693"/>
                  <a:pt x="1577" y="1693"/>
                  <a:pt x="1578" y="1693"/>
                </a:cubicBezTo>
                <a:cubicBezTo>
                  <a:pt x="1578" y="1694"/>
                  <a:pt x="1578" y="1694"/>
                  <a:pt x="1578" y="1694"/>
                </a:cubicBezTo>
                <a:cubicBezTo>
                  <a:pt x="1580" y="1695"/>
                  <a:pt x="1581" y="1696"/>
                  <a:pt x="1582" y="1697"/>
                </a:cubicBezTo>
                <a:cubicBezTo>
                  <a:pt x="1584" y="1698"/>
                  <a:pt x="1586" y="1700"/>
                  <a:pt x="1588" y="1703"/>
                </a:cubicBezTo>
                <a:cubicBezTo>
                  <a:pt x="1590" y="1706"/>
                  <a:pt x="1592" y="1710"/>
                  <a:pt x="1592" y="1714"/>
                </a:cubicBezTo>
                <a:cubicBezTo>
                  <a:pt x="1592" y="1717"/>
                  <a:pt x="1592" y="1717"/>
                  <a:pt x="1592" y="1717"/>
                </a:cubicBezTo>
                <a:cubicBezTo>
                  <a:pt x="1592" y="1717"/>
                  <a:pt x="1592" y="1717"/>
                  <a:pt x="1592" y="1717"/>
                </a:cubicBezTo>
                <a:cubicBezTo>
                  <a:pt x="1592" y="1731"/>
                  <a:pt x="1592" y="1746"/>
                  <a:pt x="1592" y="1760"/>
                </a:cubicBezTo>
                <a:cubicBezTo>
                  <a:pt x="1592" y="1764"/>
                  <a:pt x="1593" y="1767"/>
                  <a:pt x="1592" y="1771"/>
                </a:cubicBezTo>
                <a:close/>
                <a:moveTo>
                  <a:pt x="1671" y="1490"/>
                </a:moveTo>
                <a:cubicBezTo>
                  <a:pt x="1671" y="1490"/>
                  <a:pt x="1670" y="1489"/>
                  <a:pt x="1670" y="1489"/>
                </a:cubicBezTo>
                <a:cubicBezTo>
                  <a:pt x="1670" y="1489"/>
                  <a:pt x="1669" y="1489"/>
                  <a:pt x="1669" y="1488"/>
                </a:cubicBezTo>
                <a:cubicBezTo>
                  <a:pt x="1667" y="1486"/>
                  <a:pt x="1666" y="1483"/>
                  <a:pt x="1665" y="1480"/>
                </a:cubicBezTo>
                <a:cubicBezTo>
                  <a:pt x="1665" y="1477"/>
                  <a:pt x="1665" y="1477"/>
                  <a:pt x="1665" y="1477"/>
                </a:cubicBezTo>
                <a:cubicBezTo>
                  <a:pt x="1665" y="1475"/>
                  <a:pt x="1665" y="1473"/>
                  <a:pt x="1665" y="1471"/>
                </a:cubicBezTo>
                <a:cubicBezTo>
                  <a:pt x="1665" y="1471"/>
                  <a:pt x="1665" y="1471"/>
                  <a:pt x="1665" y="1471"/>
                </a:cubicBezTo>
                <a:cubicBezTo>
                  <a:pt x="1664" y="1463"/>
                  <a:pt x="1662" y="1454"/>
                  <a:pt x="1663" y="1445"/>
                </a:cubicBezTo>
                <a:cubicBezTo>
                  <a:pt x="1663" y="1443"/>
                  <a:pt x="1663" y="1443"/>
                  <a:pt x="1663" y="1443"/>
                </a:cubicBezTo>
                <a:cubicBezTo>
                  <a:pt x="1662" y="1440"/>
                  <a:pt x="1663" y="1437"/>
                  <a:pt x="1665" y="1435"/>
                </a:cubicBezTo>
                <a:cubicBezTo>
                  <a:pt x="1667" y="1433"/>
                  <a:pt x="1669" y="1431"/>
                  <a:pt x="1673" y="1429"/>
                </a:cubicBezTo>
                <a:cubicBezTo>
                  <a:pt x="1676" y="1427"/>
                  <a:pt x="1680" y="1426"/>
                  <a:pt x="1684" y="1425"/>
                </a:cubicBezTo>
                <a:cubicBezTo>
                  <a:pt x="1684" y="1425"/>
                  <a:pt x="1684" y="1425"/>
                  <a:pt x="1684" y="1425"/>
                </a:cubicBezTo>
                <a:cubicBezTo>
                  <a:pt x="1685" y="1425"/>
                  <a:pt x="1685" y="1425"/>
                  <a:pt x="1685" y="1425"/>
                </a:cubicBezTo>
                <a:cubicBezTo>
                  <a:pt x="1687" y="1424"/>
                  <a:pt x="1689" y="1424"/>
                  <a:pt x="1690" y="1424"/>
                </a:cubicBezTo>
                <a:cubicBezTo>
                  <a:pt x="1691" y="1424"/>
                  <a:pt x="1692" y="1424"/>
                  <a:pt x="1693" y="1424"/>
                </a:cubicBezTo>
                <a:cubicBezTo>
                  <a:pt x="1700" y="1423"/>
                  <a:pt x="1708" y="1423"/>
                  <a:pt x="1716" y="1423"/>
                </a:cubicBezTo>
                <a:cubicBezTo>
                  <a:pt x="1769" y="1423"/>
                  <a:pt x="1769" y="1423"/>
                  <a:pt x="1769" y="1423"/>
                </a:cubicBezTo>
                <a:cubicBezTo>
                  <a:pt x="1772" y="1423"/>
                  <a:pt x="1775" y="1423"/>
                  <a:pt x="1778" y="1424"/>
                </a:cubicBezTo>
                <a:cubicBezTo>
                  <a:pt x="1792" y="1425"/>
                  <a:pt x="1808" y="1429"/>
                  <a:pt x="1810" y="1442"/>
                </a:cubicBezTo>
                <a:cubicBezTo>
                  <a:pt x="1814" y="1454"/>
                  <a:pt x="1815" y="1466"/>
                  <a:pt x="1817" y="1478"/>
                </a:cubicBezTo>
                <a:cubicBezTo>
                  <a:pt x="1818" y="1480"/>
                  <a:pt x="1818" y="1480"/>
                  <a:pt x="1818" y="1480"/>
                </a:cubicBezTo>
                <a:cubicBezTo>
                  <a:pt x="1818" y="1482"/>
                  <a:pt x="1818" y="1485"/>
                  <a:pt x="1817" y="1487"/>
                </a:cubicBezTo>
                <a:cubicBezTo>
                  <a:pt x="1817" y="1487"/>
                  <a:pt x="1817" y="1488"/>
                  <a:pt x="1816" y="1488"/>
                </a:cubicBezTo>
                <a:cubicBezTo>
                  <a:pt x="1816" y="1488"/>
                  <a:pt x="1816" y="1488"/>
                  <a:pt x="1816" y="1488"/>
                </a:cubicBezTo>
                <a:cubicBezTo>
                  <a:pt x="1816" y="1488"/>
                  <a:pt x="1816" y="1488"/>
                  <a:pt x="1816" y="1488"/>
                </a:cubicBezTo>
                <a:cubicBezTo>
                  <a:pt x="1813" y="1494"/>
                  <a:pt x="1807" y="1497"/>
                  <a:pt x="1799" y="1499"/>
                </a:cubicBezTo>
                <a:cubicBezTo>
                  <a:pt x="1798" y="1499"/>
                  <a:pt x="1798" y="1499"/>
                  <a:pt x="1797" y="1499"/>
                </a:cubicBezTo>
                <a:cubicBezTo>
                  <a:pt x="1796" y="1500"/>
                  <a:pt x="1796" y="1500"/>
                  <a:pt x="1795" y="1500"/>
                </a:cubicBezTo>
                <a:cubicBezTo>
                  <a:pt x="1794" y="1500"/>
                  <a:pt x="1794" y="1500"/>
                  <a:pt x="1793" y="1500"/>
                </a:cubicBezTo>
                <a:cubicBezTo>
                  <a:pt x="1792" y="1500"/>
                  <a:pt x="1790" y="1501"/>
                  <a:pt x="1789" y="1501"/>
                </a:cubicBezTo>
                <a:cubicBezTo>
                  <a:pt x="1771" y="1503"/>
                  <a:pt x="1750" y="1501"/>
                  <a:pt x="1741" y="1501"/>
                </a:cubicBezTo>
                <a:cubicBezTo>
                  <a:pt x="1707" y="1501"/>
                  <a:pt x="1707" y="1501"/>
                  <a:pt x="1707" y="1501"/>
                </a:cubicBezTo>
                <a:cubicBezTo>
                  <a:pt x="1704" y="1501"/>
                  <a:pt x="1702" y="1501"/>
                  <a:pt x="1699" y="1501"/>
                </a:cubicBezTo>
                <a:cubicBezTo>
                  <a:pt x="1697" y="1501"/>
                  <a:pt x="1695" y="1500"/>
                  <a:pt x="1693" y="1500"/>
                </a:cubicBezTo>
                <a:cubicBezTo>
                  <a:pt x="1693" y="1500"/>
                  <a:pt x="1692" y="1500"/>
                  <a:pt x="1692" y="1500"/>
                </a:cubicBezTo>
                <a:cubicBezTo>
                  <a:pt x="1691" y="1500"/>
                  <a:pt x="1691" y="1500"/>
                  <a:pt x="1691" y="1500"/>
                </a:cubicBezTo>
                <a:cubicBezTo>
                  <a:pt x="1689" y="1499"/>
                  <a:pt x="1687" y="1499"/>
                  <a:pt x="1685" y="1498"/>
                </a:cubicBezTo>
                <a:cubicBezTo>
                  <a:pt x="1684" y="1498"/>
                  <a:pt x="1684" y="1497"/>
                  <a:pt x="1683" y="1497"/>
                </a:cubicBezTo>
                <a:cubicBezTo>
                  <a:pt x="1681" y="1496"/>
                  <a:pt x="1680" y="1496"/>
                  <a:pt x="1678" y="1495"/>
                </a:cubicBezTo>
                <a:cubicBezTo>
                  <a:pt x="1676" y="1494"/>
                  <a:pt x="1674" y="1492"/>
                  <a:pt x="1672" y="1491"/>
                </a:cubicBezTo>
                <a:cubicBezTo>
                  <a:pt x="1672" y="1491"/>
                  <a:pt x="1671" y="1490"/>
                  <a:pt x="1671" y="1490"/>
                </a:cubicBezTo>
                <a:close/>
                <a:moveTo>
                  <a:pt x="1680" y="1622"/>
                </a:moveTo>
                <a:cubicBezTo>
                  <a:pt x="1677" y="1618"/>
                  <a:pt x="1676" y="1615"/>
                  <a:pt x="1675" y="1612"/>
                </a:cubicBezTo>
                <a:cubicBezTo>
                  <a:pt x="1675" y="1607"/>
                  <a:pt x="1675" y="1607"/>
                  <a:pt x="1675" y="1607"/>
                </a:cubicBezTo>
                <a:cubicBezTo>
                  <a:pt x="1675" y="1607"/>
                  <a:pt x="1675" y="1607"/>
                  <a:pt x="1675" y="1607"/>
                </a:cubicBezTo>
                <a:cubicBezTo>
                  <a:pt x="1674" y="1593"/>
                  <a:pt x="1673" y="1580"/>
                  <a:pt x="1672" y="1567"/>
                </a:cubicBezTo>
                <a:cubicBezTo>
                  <a:pt x="1672" y="1567"/>
                  <a:pt x="1672" y="1567"/>
                  <a:pt x="1672" y="1567"/>
                </a:cubicBezTo>
                <a:cubicBezTo>
                  <a:pt x="1672" y="1566"/>
                  <a:pt x="1672" y="1566"/>
                  <a:pt x="1672" y="1566"/>
                </a:cubicBezTo>
                <a:cubicBezTo>
                  <a:pt x="1672" y="1565"/>
                  <a:pt x="1672" y="1564"/>
                  <a:pt x="1672" y="1563"/>
                </a:cubicBezTo>
                <a:cubicBezTo>
                  <a:pt x="1675" y="1535"/>
                  <a:pt x="1735" y="1542"/>
                  <a:pt x="1754" y="1542"/>
                </a:cubicBezTo>
                <a:cubicBezTo>
                  <a:pt x="1776" y="1542"/>
                  <a:pt x="1819" y="1537"/>
                  <a:pt x="1832" y="1559"/>
                </a:cubicBezTo>
                <a:cubicBezTo>
                  <a:pt x="1833" y="1561"/>
                  <a:pt x="1835" y="1563"/>
                  <a:pt x="1835" y="1565"/>
                </a:cubicBezTo>
                <a:cubicBezTo>
                  <a:pt x="1836" y="1568"/>
                  <a:pt x="1836" y="1568"/>
                  <a:pt x="1836" y="1568"/>
                </a:cubicBezTo>
                <a:cubicBezTo>
                  <a:pt x="1836" y="1568"/>
                  <a:pt x="1836" y="1568"/>
                  <a:pt x="1836" y="1568"/>
                </a:cubicBezTo>
                <a:cubicBezTo>
                  <a:pt x="1837" y="1575"/>
                  <a:pt x="1838" y="1581"/>
                  <a:pt x="1840" y="1588"/>
                </a:cubicBezTo>
                <a:cubicBezTo>
                  <a:pt x="1844" y="1611"/>
                  <a:pt x="1844" y="1611"/>
                  <a:pt x="1844" y="1611"/>
                </a:cubicBezTo>
                <a:cubicBezTo>
                  <a:pt x="1845" y="1615"/>
                  <a:pt x="1844" y="1618"/>
                  <a:pt x="1843" y="1621"/>
                </a:cubicBezTo>
                <a:cubicBezTo>
                  <a:pt x="1842" y="1623"/>
                  <a:pt x="1840" y="1625"/>
                  <a:pt x="1838" y="1627"/>
                </a:cubicBezTo>
                <a:cubicBezTo>
                  <a:pt x="1838" y="1627"/>
                  <a:pt x="1837" y="1628"/>
                  <a:pt x="1836" y="1629"/>
                </a:cubicBezTo>
                <a:cubicBezTo>
                  <a:pt x="1836" y="1629"/>
                  <a:pt x="1835" y="1629"/>
                  <a:pt x="1835" y="1630"/>
                </a:cubicBezTo>
                <a:cubicBezTo>
                  <a:pt x="1835" y="1630"/>
                  <a:pt x="1834" y="1630"/>
                  <a:pt x="1834" y="1630"/>
                </a:cubicBezTo>
                <a:cubicBezTo>
                  <a:pt x="1833" y="1631"/>
                  <a:pt x="1832" y="1631"/>
                  <a:pt x="1830" y="1632"/>
                </a:cubicBezTo>
                <a:cubicBezTo>
                  <a:pt x="1829" y="1633"/>
                  <a:pt x="1828" y="1633"/>
                  <a:pt x="1827" y="1634"/>
                </a:cubicBezTo>
                <a:cubicBezTo>
                  <a:pt x="1826" y="1634"/>
                  <a:pt x="1825" y="1634"/>
                  <a:pt x="1825" y="1634"/>
                </a:cubicBezTo>
                <a:cubicBezTo>
                  <a:pt x="1824" y="1635"/>
                  <a:pt x="1823" y="1635"/>
                  <a:pt x="1822" y="1635"/>
                </a:cubicBezTo>
                <a:cubicBezTo>
                  <a:pt x="1821" y="1635"/>
                  <a:pt x="1820" y="1636"/>
                  <a:pt x="1819" y="1636"/>
                </a:cubicBezTo>
                <a:cubicBezTo>
                  <a:pt x="1818" y="1636"/>
                  <a:pt x="1818" y="1636"/>
                  <a:pt x="1818" y="1636"/>
                </a:cubicBezTo>
                <a:cubicBezTo>
                  <a:pt x="1816" y="1636"/>
                  <a:pt x="1814" y="1637"/>
                  <a:pt x="1812" y="1637"/>
                </a:cubicBezTo>
                <a:cubicBezTo>
                  <a:pt x="1809" y="1637"/>
                  <a:pt x="1807" y="1637"/>
                  <a:pt x="1805" y="1637"/>
                </a:cubicBezTo>
                <a:cubicBezTo>
                  <a:pt x="1805" y="1637"/>
                  <a:pt x="1805" y="1637"/>
                  <a:pt x="1805" y="1637"/>
                </a:cubicBezTo>
                <a:cubicBezTo>
                  <a:pt x="1804" y="1637"/>
                  <a:pt x="1804" y="1637"/>
                  <a:pt x="1804" y="1637"/>
                </a:cubicBezTo>
                <a:cubicBezTo>
                  <a:pt x="1804" y="1637"/>
                  <a:pt x="1804" y="1637"/>
                  <a:pt x="1804" y="1637"/>
                </a:cubicBezTo>
                <a:cubicBezTo>
                  <a:pt x="1777" y="1637"/>
                  <a:pt x="1750" y="1637"/>
                  <a:pt x="1722" y="1638"/>
                </a:cubicBezTo>
                <a:cubicBezTo>
                  <a:pt x="1719" y="1638"/>
                  <a:pt x="1716" y="1637"/>
                  <a:pt x="1714" y="1637"/>
                </a:cubicBezTo>
                <a:cubicBezTo>
                  <a:pt x="1713" y="1637"/>
                  <a:pt x="1712" y="1637"/>
                  <a:pt x="1712" y="1637"/>
                </a:cubicBezTo>
                <a:cubicBezTo>
                  <a:pt x="1709" y="1636"/>
                  <a:pt x="1707" y="1636"/>
                  <a:pt x="1705" y="1636"/>
                </a:cubicBezTo>
                <a:cubicBezTo>
                  <a:pt x="1705" y="1636"/>
                  <a:pt x="1705" y="1636"/>
                  <a:pt x="1705" y="1636"/>
                </a:cubicBezTo>
                <a:cubicBezTo>
                  <a:pt x="1704" y="1635"/>
                  <a:pt x="1704" y="1635"/>
                  <a:pt x="1704" y="1635"/>
                </a:cubicBezTo>
                <a:cubicBezTo>
                  <a:pt x="1701" y="1635"/>
                  <a:pt x="1699" y="1634"/>
                  <a:pt x="1697" y="1633"/>
                </a:cubicBezTo>
                <a:cubicBezTo>
                  <a:pt x="1696" y="1633"/>
                  <a:pt x="1695" y="1632"/>
                  <a:pt x="1695" y="1632"/>
                </a:cubicBezTo>
                <a:cubicBezTo>
                  <a:pt x="1693" y="1632"/>
                  <a:pt x="1692" y="1631"/>
                  <a:pt x="1691" y="1630"/>
                </a:cubicBezTo>
                <a:cubicBezTo>
                  <a:pt x="1691" y="1630"/>
                  <a:pt x="1690" y="1630"/>
                  <a:pt x="1690" y="1630"/>
                </a:cubicBezTo>
                <a:cubicBezTo>
                  <a:pt x="1686" y="1628"/>
                  <a:pt x="1682" y="1625"/>
                  <a:pt x="1680" y="1622"/>
                </a:cubicBezTo>
                <a:close/>
                <a:moveTo>
                  <a:pt x="1875" y="1783"/>
                </a:moveTo>
                <a:cubicBezTo>
                  <a:pt x="1873" y="1787"/>
                  <a:pt x="1870" y="1790"/>
                  <a:pt x="1866" y="1793"/>
                </a:cubicBezTo>
                <a:cubicBezTo>
                  <a:pt x="1862" y="1796"/>
                  <a:pt x="1858" y="1799"/>
                  <a:pt x="1852" y="1800"/>
                </a:cubicBezTo>
                <a:cubicBezTo>
                  <a:pt x="1846" y="1802"/>
                  <a:pt x="1840" y="1803"/>
                  <a:pt x="1833" y="1803"/>
                </a:cubicBezTo>
                <a:cubicBezTo>
                  <a:pt x="1815" y="1803"/>
                  <a:pt x="1815" y="1803"/>
                  <a:pt x="1815" y="1803"/>
                </a:cubicBezTo>
                <a:cubicBezTo>
                  <a:pt x="1814" y="1803"/>
                  <a:pt x="1814" y="1803"/>
                  <a:pt x="1814" y="1803"/>
                </a:cubicBezTo>
                <a:cubicBezTo>
                  <a:pt x="1789" y="1803"/>
                  <a:pt x="1765" y="1803"/>
                  <a:pt x="1740" y="1803"/>
                </a:cubicBezTo>
                <a:cubicBezTo>
                  <a:pt x="1737" y="1803"/>
                  <a:pt x="1734" y="1803"/>
                  <a:pt x="1731" y="1803"/>
                </a:cubicBezTo>
                <a:cubicBezTo>
                  <a:pt x="1730" y="1803"/>
                  <a:pt x="1730" y="1803"/>
                  <a:pt x="1729" y="1803"/>
                </a:cubicBezTo>
                <a:cubicBezTo>
                  <a:pt x="1726" y="1802"/>
                  <a:pt x="1724" y="1802"/>
                  <a:pt x="1721" y="1801"/>
                </a:cubicBezTo>
                <a:cubicBezTo>
                  <a:pt x="1721" y="1801"/>
                  <a:pt x="1721" y="1801"/>
                  <a:pt x="1720" y="1801"/>
                </a:cubicBezTo>
                <a:cubicBezTo>
                  <a:pt x="1720" y="1801"/>
                  <a:pt x="1720" y="1801"/>
                  <a:pt x="1720" y="1801"/>
                </a:cubicBezTo>
                <a:cubicBezTo>
                  <a:pt x="1709" y="1798"/>
                  <a:pt x="1698" y="1792"/>
                  <a:pt x="1692" y="1783"/>
                </a:cubicBezTo>
                <a:cubicBezTo>
                  <a:pt x="1692" y="1783"/>
                  <a:pt x="1692" y="1783"/>
                  <a:pt x="1692" y="1783"/>
                </a:cubicBezTo>
                <a:cubicBezTo>
                  <a:pt x="1692" y="1783"/>
                  <a:pt x="1692" y="1783"/>
                  <a:pt x="1692" y="1783"/>
                </a:cubicBezTo>
                <a:cubicBezTo>
                  <a:pt x="1691" y="1782"/>
                  <a:pt x="1690" y="1780"/>
                  <a:pt x="1690" y="1778"/>
                </a:cubicBezTo>
                <a:cubicBezTo>
                  <a:pt x="1689" y="1777"/>
                  <a:pt x="1689" y="1776"/>
                  <a:pt x="1689" y="1775"/>
                </a:cubicBezTo>
                <a:cubicBezTo>
                  <a:pt x="1688" y="1774"/>
                  <a:pt x="1688" y="1773"/>
                  <a:pt x="1688" y="1772"/>
                </a:cubicBezTo>
                <a:cubicBezTo>
                  <a:pt x="1688" y="1772"/>
                  <a:pt x="1688" y="1771"/>
                  <a:pt x="1688" y="1771"/>
                </a:cubicBezTo>
                <a:cubicBezTo>
                  <a:pt x="1687" y="1769"/>
                  <a:pt x="1687" y="1769"/>
                  <a:pt x="1687" y="1769"/>
                </a:cubicBezTo>
                <a:cubicBezTo>
                  <a:pt x="1687" y="1769"/>
                  <a:pt x="1687" y="1769"/>
                  <a:pt x="1687" y="1769"/>
                </a:cubicBezTo>
                <a:cubicBezTo>
                  <a:pt x="1686" y="1756"/>
                  <a:pt x="1685" y="1742"/>
                  <a:pt x="1684" y="1728"/>
                </a:cubicBezTo>
                <a:cubicBezTo>
                  <a:pt x="1684" y="1725"/>
                  <a:pt x="1684" y="1723"/>
                  <a:pt x="1684" y="1721"/>
                </a:cubicBezTo>
                <a:cubicBezTo>
                  <a:pt x="1683" y="1714"/>
                  <a:pt x="1683" y="1714"/>
                  <a:pt x="1683" y="1714"/>
                </a:cubicBezTo>
                <a:cubicBezTo>
                  <a:pt x="1683" y="1713"/>
                  <a:pt x="1683" y="1713"/>
                  <a:pt x="1683" y="1713"/>
                </a:cubicBezTo>
                <a:cubicBezTo>
                  <a:pt x="1683" y="1711"/>
                  <a:pt x="1683" y="1710"/>
                  <a:pt x="1684" y="1709"/>
                </a:cubicBezTo>
                <a:cubicBezTo>
                  <a:pt x="1684" y="1708"/>
                  <a:pt x="1684" y="1707"/>
                  <a:pt x="1684" y="1707"/>
                </a:cubicBezTo>
                <a:cubicBezTo>
                  <a:pt x="1685" y="1706"/>
                  <a:pt x="1685" y="1705"/>
                  <a:pt x="1685" y="1704"/>
                </a:cubicBezTo>
                <a:cubicBezTo>
                  <a:pt x="1686" y="1703"/>
                  <a:pt x="1686" y="1703"/>
                  <a:pt x="1686" y="1702"/>
                </a:cubicBezTo>
                <a:cubicBezTo>
                  <a:pt x="1686" y="1702"/>
                  <a:pt x="1686" y="1702"/>
                  <a:pt x="1686" y="1702"/>
                </a:cubicBezTo>
                <a:cubicBezTo>
                  <a:pt x="1687" y="1700"/>
                  <a:pt x="1688" y="1699"/>
                  <a:pt x="1689" y="1698"/>
                </a:cubicBezTo>
                <a:cubicBezTo>
                  <a:pt x="1690" y="1697"/>
                  <a:pt x="1691" y="1697"/>
                  <a:pt x="1691" y="1696"/>
                </a:cubicBezTo>
                <a:cubicBezTo>
                  <a:pt x="1692" y="1695"/>
                  <a:pt x="1693" y="1695"/>
                  <a:pt x="1694" y="1694"/>
                </a:cubicBezTo>
                <a:cubicBezTo>
                  <a:pt x="1695" y="1694"/>
                  <a:pt x="1695" y="1693"/>
                  <a:pt x="1695" y="1693"/>
                </a:cubicBezTo>
                <a:cubicBezTo>
                  <a:pt x="1695" y="1693"/>
                  <a:pt x="1696" y="1693"/>
                  <a:pt x="1696" y="1693"/>
                </a:cubicBezTo>
                <a:cubicBezTo>
                  <a:pt x="1698" y="1692"/>
                  <a:pt x="1699" y="1691"/>
                  <a:pt x="1701" y="1690"/>
                </a:cubicBezTo>
                <a:cubicBezTo>
                  <a:pt x="1702" y="1690"/>
                  <a:pt x="1702" y="1689"/>
                  <a:pt x="1702" y="1689"/>
                </a:cubicBezTo>
                <a:cubicBezTo>
                  <a:pt x="1703" y="1689"/>
                  <a:pt x="1703" y="1689"/>
                  <a:pt x="1703" y="1689"/>
                </a:cubicBezTo>
                <a:cubicBezTo>
                  <a:pt x="1704" y="1689"/>
                  <a:pt x="1704" y="1689"/>
                  <a:pt x="1705" y="1688"/>
                </a:cubicBezTo>
                <a:cubicBezTo>
                  <a:pt x="1706" y="1688"/>
                  <a:pt x="1708" y="1687"/>
                  <a:pt x="1709" y="1687"/>
                </a:cubicBezTo>
                <a:cubicBezTo>
                  <a:pt x="1710" y="1687"/>
                  <a:pt x="1711" y="1686"/>
                  <a:pt x="1712" y="1686"/>
                </a:cubicBezTo>
                <a:cubicBezTo>
                  <a:pt x="1713" y="1686"/>
                  <a:pt x="1714" y="1686"/>
                  <a:pt x="1714" y="1686"/>
                </a:cubicBezTo>
                <a:cubicBezTo>
                  <a:pt x="1717" y="1685"/>
                  <a:pt x="1720" y="1685"/>
                  <a:pt x="1723" y="1685"/>
                </a:cubicBezTo>
                <a:cubicBezTo>
                  <a:pt x="1723" y="1685"/>
                  <a:pt x="1724" y="1685"/>
                  <a:pt x="1724" y="1685"/>
                </a:cubicBezTo>
                <a:cubicBezTo>
                  <a:pt x="1725" y="1685"/>
                  <a:pt x="1726" y="1685"/>
                  <a:pt x="1727" y="1685"/>
                </a:cubicBezTo>
                <a:cubicBezTo>
                  <a:pt x="1731" y="1685"/>
                  <a:pt x="1731" y="1685"/>
                  <a:pt x="1731" y="1685"/>
                </a:cubicBezTo>
                <a:cubicBezTo>
                  <a:pt x="1736" y="1684"/>
                  <a:pt x="1740" y="1684"/>
                  <a:pt x="1744" y="1684"/>
                </a:cubicBezTo>
                <a:cubicBezTo>
                  <a:pt x="1748" y="1684"/>
                  <a:pt x="1752" y="1684"/>
                  <a:pt x="1755" y="1684"/>
                </a:cubicBezTo>
                <a:cubicBezTo>
                  <a:pt x="1791" y="1684"/>
                  <a:pt x="1791" y="1684"/>
                  <a:pt x="1791" y="1684"/>
                </a:cubicBezTo>
                <a:cubicBezTo>
                  <a:pt x="1801" y="1684"/>
                  <a:pt x="1811" y="1684"/>
                  <a:pt x="1820" y="1685"/>
                </a:cubicBezTo>
                <a:cubicBezTo>
                  <a:pt x="1822" y="1685"/>
                  <a:pt x="1823" y="1685"/>
                  <a:pt x="1825" y="1685"/>
                </a:cubicBezTo>
                <a:cubicBezTo>
                  <a:pt x="1826" y="1686"/>
                  <a:pt x="1827" y="1686"/>
                  <a:pt x="1828" y="1686"/>
                </a:cubicBezTo>
                <a:cubicBezTo>
                  <a:pt x="1828" y="1686"/>
                  <a:pt x="1829" y="1686"/>
                  <a:pt x="1830" y="1686"/>
                </a:cubicBezTo>
                <a:cubicBezTo>
                  <a:pt x="1830" y="1686"/>
                  <a:pt x="1831" y="1686"/>
                  <a:pt x="1831" y="1687"/>
                </a:cubicBezTo>
                <a:cubicBezTo>
                  <a:pt x="1832" y="1687"/>
                  <a:pt x="1832" y="1687"/>
                  <a:pt x="1833" y="1687"/>
                </a:cubicBezTo>
                <a:cubicBezTo>
                  <a:pt x="1834" y="1687"/>
                  <a:pt x="1836" y="1688"/>
                  <a:pt x="1838" y="1689"/>
                </a:cubicBezTo>
                <a:cubicBezTo>
                  <a:pt x="1839" y="1689"/>
                  <a:pt x="1840" y="1689"/>
                  <a:pt x="1841" y="1690"/>
                </a:cubicBezTo>
                <a:cubicBezTo>
                  <a:pt x="1842" y="1690"/>
                  <a:pt x="1842" y="1690"/>
                  <a:pt x="1843" y="1691"/>
                </a:cubicBezTo>
                <a:cubicBezTo>
                  <a:pt x="1845" y="1691"/>
                  <a:pt x="1846" y="1692"/>
                  <a:pt x="1847" y="1693"/>
                </a:cubicBezTo>
                <a:cubicBezTo>
                  <a:pt x="1852" y="1695"/>
                  <a:pt x="1856" y="1698"/>
                  <a:pt x="1859" y="1702"/>
                </a:cubicBezTo>
                <a:cubicBezTo>
                  <a:pt x="1862" y="1705"/>
                  <a:pt x="1864" y="1709"/>
                  <a:pt x="1865" y="1713"/>
                </a:cubicBezTo>
                <a:cubicBezTo>
                  <a:pt x="1870" y="1736"/>
                  <a:pt x="1870" y="1736"/>
                  <a:pt x="1870" y="1736"/>
                </a:cubicBezTo>
                <a:cubicBezTo>
                  <a:pt x="1871" y="1746"/>
                  <a:pt x="1873" y="1755"/>
                  <a:pt x="1875" y="1764"/>
                </a:cubicBezTo>
                <a:cubicBezTo>
                  <a:pt x="1875" y="1764"/>
                  <a:pt x="1875" y="1764"/>
                  <a:pt x="1875" y="1764"/>
                </a:cubicBezTo>
                <a:cubicBezTo>
                  <a:pt x="1876" y="1770"/>
                  <a:pt x="1876" y="1770"/>
                  <a:pt x="1876" y="1770"/>
                </a:cubicBezTo>
                <a:cubicBezTo>
                  <a:pt x="1877" y="1775"/>
                  <a:pt x="1877" y="1779"/>
                  <a:pt x="1875" y="1783"/>
                </a:cubicBezTo>
                <a:close/>
                <a:moveTo>
                  <a:pt x="2041" y="1494"/>
                </a:moveTo>
                <a:cubicBezTo>
                  <a:pt x="2036" y="1492"/>
                  <a:pt x="2032" y="1490"/>
                  <a:pt x="2030" y="1487"/>
                </a:cubicBezTo>
                <a:cubicBezTo>
                  <a:pt x="2027" y="1485"/>
                  <a:pt x="2024" y="1482"/>
                  <a:pt x="2023" y="1479"/>
                </a:cubicBezTo>
                <a:cubicBezTo>
                  <a:pt x="2021" y="1474"/>
                  <a:pt x="2021" y="1474"/>
                  <a:pt x="2021" y="1474"/>
                </a:cubicBezTo>
                <a:cubicBezTo>
                  <a:pt x="2019" y="1467"/>
                  <a:pt x="2016" y="1460"/>
                  <a:pt x="2014" y="1453"/>
                </a:cubicBezTo>
                <a:cubicBezTo>
                  <a:pt x="2012" y="1449"/>
                  <a:pt x="2009" y="1444"/>
                  <a:pt x="2009" y="1439"/>
                </a:cubicBezTo>
                <a:cubicBezTo>
                  <a:pt x="2009" y="1439"/>
                  <a:pt x="2009" y="1438"/>
                  <a:pt x="2009" y="1437"/>
                </a:cubicBezTo>
                <a:cubicBezTo>
                  <a:pt x="2009" y="1437"/>
                  <a:pt x="2009" y="1437"/>
                  <a:pt x="2009" y="1437"/>
                </a:cubicBezTo>
                <a:cubicBezTo>
                  <a:pt x="2009" y="1436"/>
                  <a:pt x="2009" y="1436"/>
                  <a:pt x="2009" y="1436"/>
                </a:cubicBezTo>
                <a:cubicBezTo>
                  <a:pt x="2010" y="1435"/>
                  <a:pt x="2009" y="1435"/>
                  <a:pt x="2010" y="1434"/>
                </a:cubicBezTo>
                <a:cubicBezTo>
                  <a:pt x="2010" y="1434"/>
                  <a:pt x="2010" y="1434"/>
                  <a:pt x="2010" y="1434"/>
                </a:cubicBezTo>
                <a:cubicBezTo>
                  <a:pt x="2016" y="1421"/>
                  <a:pt x="2039" y="1423"/>
                  <a:pt x="2051" y="1423"/>
                </a:cubicBezTo>
                <a:cubicBezTo>
                  <a:pt x="2110" y="1422"/>
                  <a:pt x="2110" y="1422"/>
                  <a:pt x="2110" y="1422"/>
                </a:cubicBezTo>
                <a:cubicBezTo>
                  <a:pt x="2115" y="1422"/>
                  <a:pt x="2120" y="1423"/>
                  <a:pt x="2125" y="1424"/>
                </a:cubicBezTo>
                <a:cubicBezTo>
                  <a:pt x="2126" y="1424"/>
                  <a:pt x="2128" y="1424"/>
                  <a:pt x="2129" y="1425"/>
                </a:cubicBezTo>
                <a:cubicBezTo>
                  <a:pt x="2129" y="1425"/>
                  <a:pt x="2130" y="1425"/>
                  <a:pt x="2131" y="1425"/>
                </a:cubicBezTo>
                <a:cubicBezTo>
                  <a:pt x="2132" y="1425"/>
                  <a:pt x="2133" y="1426"/>
                  <a:pt x="2133" y="1426"/>
                </a:cubicBezTo>
                <a:cubicBezTo>
                  <a:pt x="2135" y="1426"/>
                  <a:pt x="2137" y="1427"/>
                  <a:pt x="2138" y="1428"/>
                </a:cubicBezTo>
                <a:cubicBezTo>
                  <a:pt x="2139" y="1428"/>
                  <a:pt x="2139" y="1428"/>
                  <a:pt x="2139" y="1428"/>
                </a:cubicBezTo>
                <a:cubicBezTo>
                  <a:pt x="2139" y="1428"/>
                  <a:pt x="2139" y="1428"/>
                  <a:pt x="2140" y="1428"/>
                </a:cubicBezTo>
                <a:cubicBezTo>
                  <a:pt x="2141" y="1429"/>
                  <a:pt x="2142" y="1429"/>
                  <a:pt x="2144" y="1430"/>
                </a:cubicBezTo>
                <a:cubicBezTo>
                  <a:pt x="2145" y="1431"/>
                  <a:pt x="2146" y="1431"/>
                  <a:pt x="2146" y="1431"/>
                </a:cubicBezTo>
                <a:cubicBezTo>
                  <a:pt x="2147" y="1432"/>
                  <a:pt x="2147" y="1432"/>
                  <a:pt x="2148" y="1432"/>
                </a:cubicBezTo>
                <a:cubicBezTo>
                  <a:pt x="2148" y="1433"/>
                  <a:pt x="2148" y="1433"/>
                  <a:pt x="2149" y="1433"/>
                </a:cubicBezTo>
                <a:cubicBezTo>
                  <a:pt x="2149" y="1433"/>
                  <a:pt x="2150" y="1434"/>
                  <a:pt x="2150" y="1434"/>
                </a:cubicBezTo>
                <a:cubicBezTo>
                  <a:pt x="2153" y="1436"/>
                  <a:pt x="2156" y="1439"/>
                  <a:pt x="2157" y="1442"/>
                </a:cubicBezTo>
                <a:cubicBezTo>
                  <a:pt x="2157" y="1442"/>
                  <a:pt x="2157" y="1442"/>
                  <a:pt x="2157" y="1442"/>
                </a:cubicBezTo>
                <a:cubicBezTo>
                  <a:pt x="2163" y="1450"/>
                  <a:pt x="2166" y="1460"/>
                  <a:pt x="2170" y="1468"/>
                </a:cubicBezTo>
                <a:cubicBezTo>
                  <a:pt x="2170" y="1468"/>
                  <a:pt x="2170" y="1468"/>
                  <a:pt x="2170" y="1468"/>
                </a:cubicBezTo>
                <a:cubicBezTo>
                  <a:pt x="2172" y="1473"/>
                  <a:pt x="2176" y="1477"/>
                  <a:pt x="2177" y="1482"/>
                </a:cubicBezTo>
                <a:cubicBezTo>
                  <a:pt x="2177" y="1482"/>
                  <a:pt x="2177" y="1483"/>
                  <a:pt x="2177" y="1483"/>
                </a:cubicBezTo>
                <a:cubicBezTo>
                  <a:pt x="2177" y="1483"/>
                  <a:pt x="2177" y="1483"/>
                  <a:pt x="2177" y="1483"/>
                </a:cubicBezTo>
                <a:cubicBezTo>
                  <a:pt x="2178" y="1492"/>
                  <a:pt x="2170" y="1496"/>
                  <a:pt x="2162" y="1498"/>
                </a:cubicBezTo>
                <a:cubicBezTo>
                  <a:pt x="2161" y="1498"/>
                  <a:pt x="2161" y="1498"/>
                  <a:pt x="2161" y="1499"/>
                </a:cubicBezTo>
                <a:cubicBezTo>
                  <a:pt x="2160" y="1499"/>
                  <a:pt x="2160" y="1499"/>
                  <a:pt x="2159" y="1499"/>
                </a:cubicBezTo>
                <a:cubicBezTo>
                  <a:pt x="2158" y="1499"/>
                  <a:pt x="2156" y="1499"/>
                  <a:pt x="2155" y="1500"/>
                </a:cubicBezTo>
                <a:cubicBezTo>
                  <a:pt x="2154" y="1500"/>
                  <a:pt x="2154" y="1500"/>
                  <a:pt x="2153" y="1500"/>
                </a:cubicBezTo>
                <a:cubicBezTo>
                  <a:pt x="2152" y="1500"/>
                  <a:pt x="2150" y="1500"/>
                  <a:pt x="2149" y="1500"/>
                </a:cubicBezTo>
                <a:cubicBezTo>
                  <a:pt x="2148" y="1500"/>
                  <a:pt x="2147" y="1500"/>
                  <a:pt x="2146" y="1500"/>
                </a:cubicBezTo>
                <a:cubicBezTo>
                  <a:pt x="2146" y="1500"/>
                  <a:pt x="2146" y="1500"/>
                  <a:pt x="2146" y="1500"/>
                </a:cubicBezTo>
                <a:cubicBezTo>
                  <a:pt x="2144" y="1500"/>
                  <a:pt x="2144" y="1500"/>
                  <a:pt x="2144" y="1500"/>
                </a:cubicBezTo>
                <a:cubicBezTo>
                  <a:pt x="2135" y="1500"/>
                  <a:pt x="2126" y="1500"/>
                  <a:pt x="2117" y="1500"/>
                </a:cubicBezTo>
                <a:cubicBezTo>
                  <a:pt x="2102" y="1500"/>
                  <a:pt x="2087" y="1500"/>
                  <a:pt x="2072" y="1500"/>
                </a:cubicBezTo>
                <a:cubicBezTo>
                  <a:pt x="2061" y="1500"/>
                  <a:pt x="2050" y="1499"/>
                  <a:pt x="2041" y="1494"/>
                </a:cubicBezTo>
                <a:cubicBezTo>
                  <a:pt x="2041" y="1494"/>
                  <a:pt x="2041" y="1494"/>
                  <a:pt x="2041" y="1494"/>
                </a:cubicBezTo>
                <a:close/>
                <a:moveTo>
                  <a:pt x="2079" y="1621"/>
                </a:moveTo>
                <a:cubicBezTo>
                  <a:pt x="2076" y="1617"/>
                  <a:pt x="2073" y="1614"/>
                  <a:pt x="2072" y="1611"/>
                </a:cubicBezTo>
                <a:cubicBezTo>
                  <a:pt x="2064" y="1588"/>
                  <a:pt x="2064" y="1588"/>
                  <a:pt x="2064" y="1588"/>
                </a:cubicBezTo>
                <a:cubicBezTo>
                  <a:pt x="2061" y="1581"/>
                  <a:pt x="2059" y="1575"/>
                  <a:pt x="2056" y="1568"/>
                </a:cubicBezTo>
                <a:cubicBezTo>
                  <a:pt x="2056" y="1568"/>
                  <a:pt x="2056" y="1568"/>
                  <a:pt x="2056" y="1568"/>
                </a:cubicBezTo>
                <a:cubicBezTo>
                  <a:pt x="2055" y="1565"/>
                  <a:pt x="2055" y="1565"/>
                  <a:pt x="2055" y="1565"/>
                </a:cubicBezTo>
                <a:cubicBezTo>
                  <a:pt x="2054" y="1561"/>
                  <a:pt x="2054" y="1558"/>
                  <a:pt x="2055" y="1555"/>
                </a:cubicBezTo>
                <a:cubicBezTo>
                  <a:pt x="2056" y="1553"/>
                  <a:pt x="2057" y="1552"/>
                  <a:pt x="2059" y="1550"/>
                </a:cubicBezTo>
                <a:cubicBezTo>
                  <a:pt x="2059" y="1550"/>
                  <a:pt x="2059" y="1550"/>
                  <a:pt x="2060" y="1549"/>
                </a:cubicBezTo>
                <a:cubicBezTo>
                  <a:pt x="2060" y="1549"/>
                  <a:pt x="2061" y="1548"/>
                  <a:pt x="2061" y="1548"/>
                </a:cubicBezTo>
                <a:cubicBezTo>
                  <a:pt x="2064" y="1546"/>
                  <a:pt x="2068" y="1544"/>
                  <a:pt x="2072" y="1543"/>
                </a:cubicBezTo>
                <a:cubicBezTo>
                  <a:pt x="2076" y="1542"/>
                  <a:pt x="2080" y="1542"/>
                  <a:pt x="2084" y="1541"/>
                </a:cubicBezTo>
                <a:cubicBezTo>
                  <a:pt x="2100" y="1540"/>
                  <a:pt x="2117" y="1541"/>
                  <a:pt x="2125" y="1541"/>
                </a:cubicBezTo>
                <a:cubicBezTo>
                  <a:pt x="2153" y="1541"/>
                  <a:pt x="2202" y="1535"/>
                  <a:pt x="2218" y="1564"/>
                </a:cubicBezTo>
                <a:cubicBezTo>
                  <a:pt x="2218" y="1564"/>
                  <a:pt x="2218" y="1564"/>
                  <a:pt x="2218" y="1564"/>
                </a:cubicBezTo>
                <a:cubicBezTo>
                  <a:pt x="2218" y="1565"/>
                  <a:pt x="2218" y="1565"/>
                  <a:pt x="2218" y="1565"/>
                </a:cubicBezTo>
                <a:cubicBezTo>
                  <a:pt x="2218" y="1565"/>
                  <a:pt x="2218" y="1565"/>
                  <a:pt x="2218" y="1565"/>
                </a:cubicBezTo>
                <a:cubicBezTo>
                  <a:pt x="2224" y="1577"/>
                  <a:pt x="2230" y="1589"/>
                  <a:pt x="2236" y="1601"/>
                </a:cubicBezTo>
                <a:cubicBezTo>
                  <a:pt x="2238" y="1605"/>
                  <a:pt x="2241" y="1609"/>
                  <a:pt x="2242" y="1614"/>
                </a:cubicBezTo>
                <a:cubicBezTo>
                  <a:pt x="2242" y="1614"/>
                  <a:pt x="2242" y="1614"/>
                  <a:pt x="2242" y="1614"/>
                </a:cubicBezTo>
                <a:cubicBezTo>
                  <a:pt x="2242" y="1615"/>
                  <a:pt x="2242" y="1616"/>
                  <a:pt x="2242" y="1617"/>
                </a:cubicBezTo>
                <a:cubicBezTo>
                  <a:pt x="2242" y="1618"/>
                  <a:pt x="2242" y="1619"/>
                  <a:pt x="2242" y="1620"/>
                </a:cubicBezTo>
                <a:cubicBezTo>
                  <a:pt x="2242" y="1620"/>
                  <a:pt x="2242" y="1620"/>
                  <a:pt x="2242" y="1620"/>
                </a:cubicBezTo>
                <a:cubicBezTo>
                  <a:pt x="2242" y="1620"/>
                  <a:pt x="2242" y="1621"/>
                  <a:pt x="2242" y="1621"/>
                </a:cubicBezTo>
                <a:cubicBezTo>
                  <a:pt x="2242" y="1622"/>
                  <a:pt x="2241" y="1623"/>
                  <a:pt x="2240" y="1624"/>
                </a:cubicBezTo>
                <a:cubicBezTo>
                  <a:pt x="2240" y="1625"/>
                  <a:pt x="2240" y="1625"/>
                  <a:pt x="2240" y="1625"/>
                </a:cubicBezTo>
                <a:cubicBezTo>
                  <a:pt x="2239" y="1626"/>
                  <a:pt x="2238" y="1627"/>
                  <a:pt x="2237" y="1628"/>
                </a:cubicBezTo>
                <a:cubicBezTo>
                  <a:pt x="2237" y="1628"/>
                  <a:pt x="2237" y="1628"/>
                  <a:pt x="2237" y="1628"/>
                </a:cubicBezTo>
                <a:cubicBezTo>
                  <a:pt x="2236" y="1629"/>
                  <a:pt x="2236" y="1629"/>
                  <a:pt x="2236" y="1629"/>
                </a:cubicBezTo>
                <a:cubicBezTo>
                  <a:pt x="2235" y="1630"/>
                  <a:pt x="2234" y="1630"/>
                  <a:pt x="2234" y="1630"/>
                </a:cubicBezTo>
                <a:cubicBezTo>
                  <a:pt x="2231" y="1632"/>
                  <a:pt x="2229" y="1633"/>
                  <a:pt x="2225" y="1634"/>
                </a:cubicBezTo>
                <a:cubicBezTo>
                  <a:pt x="2225" y="1634"/>
                  <a:pt x="2224" y="1635"/>
                  <a:pt x="2223" y="1635"/>
                </a:cubicBezTo>
                <a:cubicBezTo>
                  <a:pt x="2221" y="1635"/>
                  <a:pt x="2220" y="1635"/>
                  <a:pt x="2219" y="1636"/>
                </a:cubicBezTo>
                <a:cubicBezTo>
                  <a:pt x="2218" y="1636"/>
                  <a:pt x="2218" y="1636"/>
                  <a:pt x="2217" y="1636"/>
                </a:cubicBezTo>
                <a:cubicBezTo>
                  <a:pt x="2217" y="1636"/>
                  <a:pt x="2216" y="1636"/>
                  <a:pt x="2216" y="1636"/>
                </a:cubicBezTo>
                <a:cubicBezTo>
                  <a:pt x="2187" y="1639"/>
                  <a:pt x="2156" y="1636"/>
                  <a:pt x="2126" y="1637"/>
                </a:cubicBezTo>
                <a:cubicBezTo>
                  <a:pt x="2123" y="1637"/>
                  <a:pt x="2120" y="1636"/>
                  <a:pt x="2117" y="1636"/>
                </a:cubicBezTo>
                <a:cubicBezTo>
                  <a:pt x="2117" y="1636"/>
                  <a:pt x="2117" y="1636"/>
                  <a:pt x="2117" y="1636"/>
                </a:cubicBezTo>
                <a:cubicBezTo>
                  <a:pt x="2106" y="1635"/>
                  <a:pt x="2095" y="1631"/>
                  <a:pt x="2086" y="1625"/>
                </a:cubicBezTo>
                <a:cubicBezTo>
                  <a:pt x="2083" y="1624"/>
                  <a:pt x="2081" y="1622"/>
                  <a:pt x="2079" y="1621"/>
                </a:cubicBezTo>
                <a:close/>
                <a:moveTo>
                  <a:pt x="2322" y="1782"/>
                </a:moveTo>
                <a:cubicBezTo>
                  <a:pt x="2322" y="1783"/>
                  <a:pt x="2321" y="1783"/>
                  <a:pt x="2321" y="1784"/>
                </a:cubicBezTo>
                <a:cubicBezTo>
                  <a:pt x="2321" y="1785"/>
                  <a:pt x="2321" y="1785"/>
                  <a:pt x="2321" y="1786"/>
                </a:cubicBezTo>
                <a:cubicBezTo>
                  <a:pt x="2320" y="1787"/>
                  <a:pt x="2320" y="1788"/>
                  <a:pt x="2319" y="1789"/>
                </a:cubicBezTo>
                <a:cubicBezTo>
                  <a:pt x="2319" y="1789"/>
                  <a:pt x="2319" y="1789"/>
                  <a:pt x="2319" y="1790"/>
                </a:cubicBezTo>
                <a:cubicBezTo>
                  <a:pt x="2318" y="1790"/>
                  <a:pt x="2318" y="1791"/>
                  <a:pt x="2317" y="1791"/>
                </a:cubicBezTo>
                <a:cubicBezTo>
                  <a:pt x="2317" y="1791"/>
                  <a:pt x="2317" y="1792"/>
                  <a:pt x="2316" y="1792"/>
                </a:cubicBezTo>
                <a:cubicBezTo>
                  <a:pt x="2316" y="1792"/>
                  <a:pt x="2316" y="1792"/>
                  <a:pt x="2316" y="1793"/>
                </a:cubicBezTo>
                <a:cubicBezTo>
                  <a:pt x="2310" y="1798"/>
                  <a:pt x="2303" y="1800"/>
                  <a:pt x="2296" y="1801"/>
                </a:cubicBezTo>
                <a:cubicBezTo>
                  <a:pt x="2296" y="1801"/>
                  <a:pt x="2295" y="1801"/>
                  <a:pt x="2295" y="1801"/>
                </a:cubicBezTo>
                <a:cubicBezTo>
                  <a:pt x="2292" y="1802"/>
                  <a:pt x="2289" y="1802"/>
                  <a:pt x="2286" y="1802"/>
                </a:cubicBezTo>
                <a:cubicBezTo>
                  <a:pt x="2286" y="1802"/>
                  <a:pt x="2286" y="1802"/>
                  <a:pt x="2286" y="1802"/>
                </a:cubicBezTo>
                <a:cubicBezTo>
                  <a:pt x="2283" y="1802"/>
                  <a:pt x="2283" y="1802"/>
                  <a:pt x="2283" y="1802"/>
                </a:cubicBezTo>
                <a:cubicBezTo>
                  <a:pt x="2280" y="1802"/>
                  <a:pt x="2277" y="1802"/>
                  <a:pt x="2275" y="1802"/>
                </a:cubicBezTo>
                <a:cubicBezTo>
                  <a:pt x="2193" y="1802"/>
                  <a:pt x="2193" y="1802"/>
                  <a:pt x="2193" y="1802"/>
                </a:cubicBezTo>
                <a:cubicBezTo>
                  <a:pt x="2190" y="1802"/>
                  <a:pt x="2187" y="1802"/>
                  <a:pt x="2184" y="1802"/>
                </a:cubicBezTo>
                <a:cubicBezTo>
                  <a:pt x="2183" y="1801"/>
                  <a:pt x="2182" y="1801"/>
                  <a:pt x="2181" y="1801"/>
                </a:cubicBezTo>
                <a:cubicBezTo>
                  <a:pt x="2164" y="1799"/>
                  <a:pt x="2144" y="1791"/>
                  <a:pt x="2135" y="1776"/>
                </a:cubicBezTo>
                <a:cubicBezTo>
                  <a:pt x="2133" y="1774"/>
                  <a:pt x="2132" y="1772"/>
                  <a:pt x="2131" y="1770"/>
                </a:cubicBezTo>
                <a:cubicBezTo>
                  <a:pt x="2131" y="1769"/>
                  <a:pt x="2131" y="1769"/>
                  <a:pt x="2131" y="1769"/>
                </a:cubicBezTo>
                <a:cubicBezTo>
                  <a:pt x="2131" y="1769"/>
                  <a:pt x="2131" y="1769"/>
                  <a:pt x="2131" y="1769"/>
                </a:cubicBezTo>
                <a:cubicBezTo>
                  <a:pt x="2127" y="1757"/>
                  <a:pt x="2122" y="1746"/>
                  <a:pt x="2118" y="1734"/>
                </a:cubicBezTo>
                <a:cubicBezTo>
                  <a:pt x="2116" y="1728"/>
                  <a:pt x="2112" y="1720"/>
                  <a:pt x="2110" y="1713"/>
                </a:cubicBezTo>
                <a:cubicBezTo>
                  <a:pt x="2110" y="1713"/>
                  <a:pt x="2110" y="1713"/>
                  <a:pt x="2110" y="1713"/>
                </a:cubicBezTo>
                <a:cubicBezTo>
                  <a:pt x="2110" y="1713"/>
                  <a:pt x="2110" y="1712"/>
                  <a:pt x="2110" y="1712"/>
                </a:cubicBezTo>
                <a:cubicBezTo>
                  <a:pt x="2110" y="1712"/>
                  <a:pt x="2109" y="1711"/>
                  <a:pt x="2109" y="1710"/>
                </a:cubicBezTo>
                <a:cubicBezTo>
                  <a:pt x="2109" y="1707"/>
                  <a:pt x="2109" y="1704"/>
                  <a:pt x="2109" y="1701"/>
                </a:cubicBezTo>
                <a:cubicBezTo>
                  <a:pt x="2110" y="1699"/>
                  <a:pt x="2111" y="1698"/>
                  <a:pt x="2112" y="1696"/>
                </a:cubicBezTo>
                <a:cubicBezTo>
                  <a:pt x="2112" y="1696"/>
                  <a:pt x="2112" y="1696"/>
                  <a:pt x="2112" y="1696"/>
                </a:cubicBezTo>
                <a:cubicBezTo>
                  <a:pt x="2117" y="1688"/>
                  <a:pt x="2126" y="1685"/>
                  <a:pt x="2136" y="1684"/>
                </a:cubicBezTo>
                <a:cubicBezTo>
                  <a:pt x="2136" y="1684"/>
                  <a:pt x="2136" y="1684"/>
                  <a:pt x="2137" y="1684"/>
                </a:cubicBezTo>
                <a:cubicBezTo>
                  <a:pt x="2139" y="1684"/>
                  <a:pt x="2141" y="1684"/>
                  <a:pt x="2144" y="1684"/>
                </a:cubicBezTo>
                <a:cubicBezTo>
                  <a:pt x="2144" y="1684"/>
                  <a:pt x="2145" y="1683"/>
                  <a:pt x="2145" y="1683"/>
                </a:cubicBezTo>
                <a:cubicBezTo>
                  <a:pt x="2151" y="1683"/>
                  <a:pt x="2151" y="1683"/>
                  <a:pt x="2151" y="1683"/>
                </a:cubicBezTo>
                <a:cubicBezTo>
                  <a:pt x="2152" y="1683"/>
                  <a:pt x="2153" y="1683"/>
                  <a:pt x="2155" y="1683"/>
                </a:cubicBezTo>
                <a:cubicBezTo>
                  <a:pt x="2180" y="1683"/>
                  <a:pt x="2205" y="1683"/>
                  <a:pt x="2231" y="1683"/>
                </a:cubicBezTo>
                <a:cubicBezTo>
                  <a:pt x="2231" y="1683"/>
                  <a:pt x="2231" y="1683"/>
                  <a:pt x="2231" y="1683"/>
                </a:cubicBezTo>
                <a:cubicBezTo>
                  <a:pt x="2231" y="1683"/>
                  <a:pt x="2231" y="1683"/>
                  <a:pt x="2231" y="1683"/>
                </a:cubicBezTo>
                <a:cubicBezTo>
                  <a:pt x="2234" y="1683"/>
                  <a:pt x="2237" y="1683"/>
                  <a:pt x="2240" y="1684"/>
                </a:cubicBezTo>
                <a:cubicBezTo>
                  <a:pt x="2240" y="1684"/>
                  <a:pt x="2241" y="1684"/>
                  <a:pt x="2241" y="1684"/>
                </a:cubicBezTo>
                <a:cubicBezTo>
                  <a:pt x="2258" y="1686"/>
                  <a:pt x="2277" y="1693"/>
                  <a:pt x="2287" y="1706"/>
                </a:cubicBezTo>
                <a:cubicBezTo>
                  <a:pt x="2289" y="1708"/>
                  <a:pt x="2290" y="1710"/>
                  <a:pt x="2291" y="1712"/>
                </a:cubicBezTo>
                <a:cubicBezTo>
                  <a:pt x="2294" y="1717"/>
                  <a:pt x="2294" y="1717"/>
                  <a:pt x="2294" y="1717"/>
                </a:cubicBezTo>
                <a:cubicBezTo>
                  <a:pt x="2299" y="1727"/>
                  <a:pt x="2304" y="1737"/>
                  <a:pt x="2309" y="1748"/>
                </a:cubicBezTo>
                <a:cubicBezTo>
                  <a:pt x="2312" y="1754"/>
                  <a:pt x="2318" y="1762"/>
                  <a:pt x="2320" y="1771"/>
                </a:cubicBezTo>
                <a:cubicBezTo>
                  <a:pt x="2322" y="1775"/>
                  <a:pt x="2323" y="1778"/>
                  <a:pt x="2322" y="1782"/>
                </a:cubicBezTo>
                <a:close/>
                <a:moveTo>
                  <a:pt x="2340" y="1624"/>
                </a:moveTo>
                <a:cubicBezTo>
                  <a:pt x="2338" y="1622"/>
                  <a:pt x="2337" y="1621"/>
                  <a:pt x="2335" y="1620"/>
                </a:cubicBezTo>
                <a:cubicBezTo>
                  <a:pt x="2331" y="1617"/>
                  <a:pt x="2328" y="1613"/>
                  <a:pt x="2326" y="1610"/>
                </a:cubicBezTo>
                <a:cubicBezTo>
                  <a:pt x="2324" y="1607"/>
                  <a:pt x="2324" y="1607"/>
                  <a:pt x="2324" y="1607"/>
                </a:cubicBezTo>
                <a:cubicBezTo>
                  <a:pt x="2324" y="1607"/>
                  <a:pt x="2324" y="1607"/>
                  <a:pt x="2324" y="1607"/>
                </a:cubicBezTo>
                <a:cubicBezTo>
                  <a:pt x="2317" y="1594"/>
                  <a:pt x="2310" y="1582"/>
                  <a:pt x="2303" y="1569"/>
                </a:cubicBezTo>
                <a:cubicBezTo>
                  <a:pt x="2303" y="1569"/>
                  <a:pt x="2303" y="1569"/>
                  <a:pt x="2303" y="1569"/>
                </a:cubicBezTo>
                <a:cubicBezTo>
                  <a:pt x="2300" y="1564"/>
                  <a:pt x="2300" y="1564"/>
                  <a:pt x="2300" y="1564"/>
                </a:cubicBezTo>
                <a:cubicBezTo>
                  <a:pt x="2298" y="1561"/>
                  <a:pt x="2298" y="1558"/>
                  <a:pt x="2298" y="1555"/>
                </a:cubicBezTo>
                <a:cubicBezTo>
                  <a:pt x="2299" y="1552"/>
                  <a:pt x="2300" y="1550"/>
                  <a:pt x="2303" y="1547"/>
                </a:cubicBezTo>
                <a:cubicBezTo>
                  <a:pt x="2306" y="1545"/>
                  <a:pt x="2309" y="1544"/>
                  <a:pt x="2313" y="1542"/>
                </a:cubicBezTo>
                <a:cubicBezTo>
                  <a:pt x="2318" y="1541"/>
                  <a:pt x="2323" y="1541"/>
                  <a:pt x="2329" y="1541"/>
                </a:cubicBezTo>
                <a:cubicBezTo>
                  <a:pt x="2330" y="1541"/>
                  <a:pt x="2330" y="1541"/>
                  <a:pt x="2330" y="1541"/>
                </a:cubicBezTo>
                <a:cubicBezTo>
                  <a:pt x="2342" y="1540"/>
                  <a:pt x="2356" y="1540"/>
                  <a:pt x="2363" y="1540"/>
                </a:cubicBezTo>
                <a:cubicBezTo>
                  <a:pt x="2394" y="1540"/>
                  <a:pt x="2443" y="1534"/>
                  <a:pt x="2463" y="1564"/>
                </a:cubicBezTo>
                <a:cubicBezTo>
                  <a:pt x="2470" y="1573"/>
                  <a:pt x="2476" y="1583"/>
                  <a:pt x="2483" y="1593"/>
                </a:cubicBezTo>
                <a:cubicBezTo>
                  <a:pt x="2486" y="1598"/>
                  <a:pt x="2492" y="1605"/>
                  <a:pt x="2495" y="1611"/>
                </a:cubicBezTo>
                <a:cubicBezTo>
                  <a:pt x="2497" y="1614"/>
                  <a:pt x="2498" y="1617"/>
                  <a:pt x="2498" y="1620"/>
                </a:cubicBezTo>
                <a:cubicBezTo>
                  <a:pt x="2498" y="1621"/>
                  <a:pt x="2497" y="1623"/>
                  <a:pt x="2496" y="1625"/>
                </a:cubicBezTo>
                <a:cubicBezTo>
                  <a:pt x="2496" y="1626"/>
                  <a:pt x="2495" y="1627"/>
                  <a:pt x="2494" y="1628"/>
                </a:cubicBezTo>
                <a:cubicBezTo>
                  <a:pt x="2494" y="1628"/>
                  <a:pt x="2494" y="1628"/>
                  <a:pt x="2494" y="1628"/>
                </a:cubicBezTo>
                <a:cubicBezTo>
                  <a:pt x="2494" y="1628"/>
                  <a:pt x="2494" y="1628"/>
                  <a:pt x="2494" y="1628"/>
                </a:cubicBezTo>
                <a:cubicBezTo>
                  <a:pt x="2493" y="1629"/>
                  <a:pt x="2493" y="1629"/>
                  <a:pt x="2492" y="1630"/>
                </a:cubicBezTo>
                <a:cubicBezTo>
                  <a:pt x="2492" y="1630"/>
                  <a:pt x="2491" y="1630"/>
                  <a:pt x="2491" y="1630"/>
                </a:cubicBezTo>
                <a:cubicBezTo>
                  <a:pt x="2490" y="1631"/>
                  <a:pt x="2489" y="1631"/>
                  <a:pt x="2488" y="1632"/>
                </a:cubicBezTo>
                <a:cubicBezTo>
                  <a:pt x="2487" y="1632"/>
                  <a:pt x="2485" y="1633"/>
                  <a:pt x="2484" y="1633"/>
                </a:cubicBezTo>
                <a:cubicBezTo>
                  <a:pt x="2484" y="1633"/>
                  <a:pt x="2484" y="1634"/>
                  <a:pt x="2484" y="1634"/>
                </a:cubicBezTo>
                <a:cubicBezTo>
                  <a:pt x="2484" y="1634"/>
                  <a:pt x="2483" y="1634"/>
                  <a:pt x="2483" y="1634"/>
                </a:cubicBezTo>
                <a:cubicBezTo>
                  <a:pt x="2469" y="1638"/>
                  <a:pt x="2448" y="1636"/>
                  <a:pt x="2434" y="1636"/>
                </a:cubicBezTo>
                <a:cubicBezTo>
                  <a:pt x="2418" y="1636"/>
                  <a:pt x="2401" y="1636"/>
                  <a:pt x="2385" y="1636"/>
                </a:cubicBezTo>
                <a:cubicBezTo>
                  <a:pt x="2370" y="1636"/>
                  <a:pt x="2353" y="1632"/>
                  <a:pt x="2340" y="1624"/>
                </a:cubicBezTo>
                <a:close/>
                <a:moveTo>
                  <a:pt x="2605" y="1791"/>
                </a:moveTo>
                <a:cubicBezTo>
                  <a:pt x="2605" y="1791"/>
                  <a:pt x="2605" y="1791"/>
                  <a:pt x="2604" y="1791"/>
                </a:cubicBezTo>
                <a:cubicBezTo>
                  <a:pt x="2602" y="1794"/>
                  <a:pt x="2598" y="1797"/>
                  <a:pt x="2593" y="1798"/>
                </a:cubicBezTo>
                <a:cubicBezTo>
                  <a:pt x="2589" y="1800"/>
                  <a:pt x="2583" y="1801"/>
                  <a:pt x="2576" y="1801"/>
                </a:cubicBezTo>
                <a:cubicBezTo>
                  <a:pt x="2569" y="1801"/>
                  <a:pt x="2569" y="1801"/>
                  <a:pt x="2569" y="1801"/>
                </a:cubicBezTo>
                <a:cubicBezTo>
                  <a:pt x="2569" y="1801"/>
                  <a:pt x="2569" y="1801"/>
                  <a:pt x="2569" y="1801"/>
                </a:cubicBezTo>
                <a:cubicBezTo>
                  <a:pt x="2541" y="1801"/>
                  <a:pt x="2512" y="1801"/>
                  <a:pt x="2483" y="1801"/>
                </a:cubicBezTo>
                <a:cubicBezTo>
                  <a:pt x="2480" y="1801"/>
                  <a:pt x="2476" y="1801"/>
                  <a:pt x="2473" y="1801"/>
                </a:cubicBezTo>
                <a:cubicBezTo>
                  <a:pt x="2473" y="1801"/>
                  <a:pt x="2473" y="1801"/>
                  <a:pt x="2473" y="1801"/>
                </a:cubicBezTo>
                <a:cubicBezTo>
                  <a:pt x="2453" y="1799"/>
                  <a:pt x="2432" y="1790"/>
                  <a:pt x="2419" y="1775"/>
                </a:cubicBezTo>
                <a:cubicBezTo>
                  <a:pt x="2418" y="1773"/>
                  <a:pt x="2416" y="1771"/>
                  <a:pt x="2415" y="1769"/>
                </a:cubicBezTo>
                <a:cubicBezTo>
                  <a:pt x="2415" y="1769"/>
                  <a:pt x="2415" y="1769"/>
                  <a:pt x="2415" y="1769"/>
                </a:cubicBezTo>
                <a:cubicBezTo>
                  <a:pt x="2415" y="1769"/>
                  <a:pt x="2415" y="1769"/>
                  <a:pt x="2415" y="1769"/>
                </a:cubicBezTo>
                <a:cubicBezTo>
                  <a:pt x="2409" y="1758"/>
                  <a:pt x="2402" y="1747"/>
                  <a:pt x="2396" y="1736"/>
                </a:cubicBezTo>
                <a:cubicBezTo>
                  <a:pt x="2392" y="1728"/>
                  <a:pt x="2383" y="1716"/>
                  <a:pt x="2381" y="1706"/>
                </a:cubicBezTo>
                <a:cubicBezTo>
                  <a:pt x="2381" y="1706"/>
                  <a:pt x="2381" y="1706"/>
                  <a:pt x="2381" y="1706"/>
                </a:cubicBezTo>
                <a:cubicBezTo>
                  <a:pt x="2380" y="1705"/>
                  <a:pt x="2380" y="1704"/>
                  <a:pt x="2380" y="1703"/>
                </a:cubicBezTo>
                <a:cubicBezTo>
                  <a:pt x="2379" y="1693"/>
                  <a:pt x="2387" y="1688"/>
                  <a:pt x="2396" y="1685"/>
                </a:cubicBezTo>
                <a:cubicBezTo>
                  <a:pt x="2396" y="1685"/>
                  <a:pt x="2396" y="1685"/>
                  <a:pt x="2396" y="1685"/>
                </a:cubicBezTo>
                <a:cubicBezTo>
                  <a:pt x="2396" y="1685"/>
                  <a:pt x="2397" y="1685"/>
                  <a:pt x="2397" y="1685"/>
                </a:cubicBezTo>
                <a:cubicBezTo>
                  <a:pt x="2398" y="1685"/>
                  <a:pt x="2398" y="1685"/>
                  <a:pt x="2399" y="1684"/>
                </a:cubicBezTo>
                <a:cubicBezTo>
                  <a:pt x="2403" y="1683"/>
                  <a:pt x="2408" y="1683"/>
                  <a:pt x="2413" y="1683"/>
                </a:cubicBezTo>
                <a:cubicBezTo>
                  <a:pt x="2470" y="1683"/>
                  <a:pt x="2470" y="1683"/>
                  <a:pt x="2470" y="1683"/>
                </a:cubicBezTo>
                <a:cubicBezTo>
                  <a:pt x="2479" y="1683"/>
                  <a:pt x="2489" y="1683"/>
                  <a:pt x="2498" y="1683"/>
                </a:cubicBezTo>
                <a:cubicBezTo>
                  <a:pt x="2498" y="1683"/>
                  <a:pt x="2498" y="1683"/>
                  <a:pt x="2498" y="1683"/>
                </a:cubicBezTo>
                <a:cubicBezTo>
                  <a:pt x="2499" y="1683"/>
                  <a:pt x="2499" y="1683"/>
                  <a:pt x="2500" y="1683"/>
                </a:cubicBezTo>
                <a:cubicBezTo>
                  <a:pt x="2502" y="1683"/>
                  <a:pt x="2505" y="1683"/>
                  <a:pt x="2507" y="1683"/>
                </a:cubicBezTo>
                <a:cubicBezTo>
                  <a:pt x="2508" y="1683"/>
                  <a:pt x="2508" y="1683"/>
                  <a:pt x="2509" y="1683"/>
                </a:cubicBezTo>
                <a:cubicBezTo>
                  <a:pt x="2527" y="1685"/>
                  <a:pt x="2546" y="1692"/>
                  <a:pt x="2558" y="1705"/>
                </a:cubicBezTo>
                <a:cubicBezTo>
                  <a:pt x="2559" y="1705"/>
                  <a:pt x="2560" y="1706"/>
                  <a:pt x="2561" y="1707"/>
                </a:cubicBezTo>
                <a:cubicBezTo>
                  <a:pt x="2561" y="1708"/>
                  <a:pt x="2562" y="1708"/>
                  <a:pt x="2562" y="1709"/>
                </a:cubicBezTo>
                <a:cubicBezTo>
                  <a:pt x="2563" y="1710"/>
                  <a:pt x="2563" y="1710"/>
                  <a:pt x="2564" y="1711"/>
                </a:cubicBezTo>
                <a:cubicBezTo>
                  <a:pt x="2564" y="1711"/>
                  <a:pt x="2564" y="1711"/>
                  <a:pt x="2564" y="1711"/>
                </a:cubicBezTo>
                <a:cubicBezTo>
                  <a:pt x="2566" y="1713"/>
                  <a:pt x="2566" y="1713"/>
                  <a:pt x="2566" y="1713"/>
                </a:cubicBezTo>
                <a:cubicBezTo>
                  <a:pt x="2571" y="1721"/>
                  <a:pt x="2576" y="1729"/>
                  <a:pt x="2582" y="1737"/>
                </a:cubicBezTo>
                <a:cubicBezTo>
                  <a:pt x="2582" y="1737"/>
                  <a:pt x="2582" y="1737"/>
                  <a:pt x="2582" y="1737"/>
                </a:cubicBezTo>
                <a:cubicBezTo>
                  <a:pt x="2589" y="1748"/>
                  <a:pt x="2599" y="1759"/>
                  <a:pt x="2605" y="1772"/>
                </a:cubicBezTo>
                <a:cubicBezTo>
                  <a:pt x="2606" y="1773"/>
                  <a:pt x="2606" y="1773"/>
                  <a:pt x="2606" y="1774"/>
                </a:cubicBezTo>
                <a:cubicBezTo>
                  <a:pt x="2607" y="1775"/>
                  <a:pt x="2607" y="1775"/>
                  <a:pt x="2607" y="1775"/>
                </a:cubicBezTo>
                <a:cubicBezTo>
                  <a:pt x="2609" y="1782"/>
                  <a:pt x="2608" y="1787"/>
                  <a:pt x="2605" y="1791"/>
                </a:cubicBezTo>
                <a:close/>
                <a:moveTo>
                  <a:pt x="2937" y="318"/>
                </a:moveTo>
                <a:cubicBezTo>
                  <a:pt x="3034" y="414"/>
                  <a:pt x="3089" y="549"/>
                  <a:pt x="3089" y="685"/>
                </a:cubicBezTo>
                <a:cubicBezTo>
                  <a:pt x="3089" y="821"/>
                  <a:pt x="3034" y="955"/>
                  <a:pt x="2937" y="1051"/>
                </a:cubicBezTo>
                <a:cubicBezTo>
                  <a:pt x="3050" y="999"/>
                  <a:pt x="3153" y="855"/>
                  <a:pt x="3152" y="685"/>
                </a:cubicBezTo>
                <a:cubicBezTo>
                  <a:pt x="3153" y="514"/>
                  <a:pt x="3050" y="371"/>
                  <a:pt x="2937" y="318"/>
                </a:cubicBezTo>
                <a:close/>
                <a:moveTo>
                  <a:pt x="216" y="318"/>
                </a:moveTo>
                <a:cubicBezTo>
                  <a:pt x="104" y="371"/>
                  <a:pt x="0" y="514"/>
                  <a:pt x="2" y="685"/>
                </a:cubicBezTo>
                <a:cubicBezTo>
                  <a:pt x="0" y="855"/>
                  <a:pt x="104" y="999"/>
                  <a:pt x="216" y="1051"/>
                </a:cubicBezTo>
                <a:cubicBezTo>
                  <a:pt x="120" y="955"/>
                  <a:pt x="64" y="821"/>
                  <a:pt x="65" y="685"/>
                </a:cubicBezTo>
                <a:cubicBezTo>
                  <a:pt x="64" y="549"/>
                  <a:pt x="120" y="414"/>
                  <a:pt x="216" y="318"/>
                </a:cubicBezTo>
                <a:close/>
              </a:path>
            </a:pathLst>
          </a:custGeom>
          <a:solidFill>
            <a:srgbClr val="00AEEF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61719" tIns="30859" rIns="61719" bIns="30859" numCol="1" anchor="t" anchorCtr="0" compatLnSpc="1"/>
          <a:lstStyle/>
          <a:p>
            <a:endParaRPr lang="en-US" sz="900" dirty="0"/>
          </a:p>
        </p:txBody>
      </p:sp>
      <p:sp>
        <p:nvSpPr>
          <p:cNvPr id="43" name="矩形 128"/>
          <p:cNvSpPr/>
          <p:nvPr/>
        </p:nvSpPr>
        <p:spPr>
          <a:xfrm rot="10800000">
            <a:off x="7036683" y="1536619"/>
            <a:ext cx="145699" cy="55205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7000">
                <a:schemeClr val="tx1">
                  <a:alpha val="23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rtlCol="0" anchor="ctr"/>
          <a:lstStyle/>
          <a:p>
            <a:pPr algn="ctr"/>
            <a:endParaRPr lang="zh-CN" altLang="en-US" sz="2400">
              <a:latin typeface="Batang" panose="02030600000101010101" charset="-127"/>
              <a:sym typeface="Batang" panose="02030600000101010101" charset="-127"/>
            </a:endParaRPr>
          </a:p>
        </p:txBody>
      </p:sp>
      <p:sp>
        <p:nvSpPr>
          <p:cNvPr id="44" name="矩形 129"/>
          <p:cNvSpPr/>
          <p:nvPr/>
        </p:nvSpPr>
        <p:spPr>
          <a:xfrm rot="10800000">
            <a:off x="7027495" y="2829512"/>
            <a:ext cx="145699" cy="55666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7000">
                <a:schemeClr val="tx1">
                  <a:alpha val="23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rtlCol="0" anchor="ctr"/>
          <a:lstStyle/>
          <a:p>
            <a:pPr algn="ctr"/>
            <a:endParaRPr lang="zh-CN" altLang="en-US" sz="2400">
              <a:latin typeface="Batang" panose="02030600000101010101" charset="-127"/>
              <a:sym typeface="Batang" panose="02030600000101010101" charset="-127"/>
            </a:endParaRPr>
          </a:p>
        </p:txBody>
      </p:sp>
      <p:pic>
        <p:nvPicPr>
          <p:cNvPr id="46" name="Picture 3"/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9878225" flipV="1">
            <a:off x="7546368" y="3406865"/>
            <a:ext cx="753420" cy="83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3"/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9878225" flipV="1">
            <a:off x="7030402" y="2700583"/>
            <a:ext cx="753420" cy="83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8" name="组合 133"/>
          <p:cNvGrpSpPr>
            <a:grpSpLocks noChangeAspect="1"/>
          </p:cNvGrpSpPr>
          <p:nvPr/>
        </p:nvGrpSpPr>
        <p:grpSpPr>
          <a:xfrm>
            <a:off x="7491680" y="1245919"/>
            <a:ext cx="334577" cy="281054"/>
            <a:chOff x="2162176" y="-104775"/>
            <a:chExt cx="1655763" cy="1417638"/>
          </a:xfrm>
          <a:solidFill>
            <a:srgbClr val="3666D7"/>
          </a:solidFill>
        </p:grpSpPr>
        <p:sp>
          <p:nvSpPr>
            <p:cNvPr id="71" name="Freeform 3767"/>
            <p:cNvSpPr/>
            <p:nvPr/>
          </p:nvSpPr>
          <p:spPr bwMode="auto">
            <a:xfrm>
              <a:off x="2311401" y="104775"/>
              <a:ext cx="1370013" cy="1208088"/>
            </a:xfrm>
            <a:custGeom>
              <a:avLst/>
              <a:gdLst>
                <a:gd name="T0" fmla="*/ 231 w 431"/>
                <a:gd name="T1" fmla="*/ 6 h 380"/>
                <a:gd name="T2" fmla="*/ 190 w 431"/>
                <a:gd name="T3" fmla="*/ 7 h 380"/>
                <a:gd name="T4" fmla="*/ 20 w 431"/>
                <a:gd name="T5" fmla="*/ 106 h 380"/>
                <a:gd name="T6" fmla="*/ 0 w 431"/>
                <a:gd name="T7" fmla="*/ 142 h 380"/>
                <a:gd name="T8" fmla="*/ 0 w 431"/>
                <a:gd name="T9" fmla="*/ 357 h 380"/>
                <a:gd name="T10" fmla="*/ 24 w 431"/>
                <a:gd name="T11" fmla="*/ 380 h 380"/>
                <a:gd name="T12" fmla="*/ 124 w 431"/>
                <a:gd name="T13" fmla="*/ 380 h 380"/>
                <a:gd name="T14" fmla="*/ 148 w 431"/>
                <a:gd name="T15" fmla="*/ 357 h 380"/>
                <a:gd name="T16" fmla="*/ 148 w 431"/>
                <a:gd name="T17" fmla="*/ 258 h 380"/>
                <a:gd name="T18" fmla="*/ 171 w 431"/>
                <a:gd name="T19" fmla="*/ 235 h 380"/>
                <a:gd name="T20" fmla="*/ 260 w 431"/>
                <a:gd name="T21" fmla="*/ 235 h 380"/>
                <a:gd name="T22" fmla="*/ 283 w 431"/>
                <a:gd name="T23" fmla="*/ 258 h 380"/>
                <a:gd name="T24" fmla="*/ 283 w 431"/>
                <a:gd name="T25" fmla="*/ 357 h 380"/>
                <a:gd name="T26" fmla="*/ 307 w 431"/>
                <a:gd name="T27" fmla="*/ 380 h 380"/>
                <a:gd name="T28" fmla="*/ 407 w 431"/>
                <a:gd name="T29" fmla="*/ 380 h 380"/>
                <a:gd name="T30" fmla="*/ 431 w 431"/>
                <a:gd name="T31" fmla="*/ 357 h 380"/>
                <a:gd name="T32" fmla="*/ 431 w 431"/>
                <a:gd name="T33" fmla="*/ 142 h 380"/>
                <a:gd name="T34" fmla="*/ 410 w 431"/>
                <a:gd name="T35" fmla="*/ 107 h 380"/>
                <a:gd name="T36" fmla="*/ 231 w 431"/>
                <a:gd name="T37" fmla="*/ 6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1" h="380">
                  <a:moveTo>
                    <a:pt x="231" y="6"/>
                  </a:moveTo>
                  <a:cubicBezTo>
                    <a:pt x="220" y="0"/>
                    <a:pt x="201" y="0"/>
                    <a:pt x="190" y="7"/>
                  </a:cubicBezTo>
                  <a:cubicBezTo>
                    <a:pt x="20" y="106"/>
                    <a:pt x="20" y="106"/>
                    <a:pt x="20" y="106"/>
                  </a:cubicBezTo>
                  <a:cubicBezTo>
                    <a:pt x="9" y="113"/>
                    <a:pt x="0" y="129"/>
                    <a:pt x="0" y="142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70"/>
                    <a:pt x="10" y="380"/>
                    <a:pt x="24" y="380"/>
                  </a:cubicBezTo>
                  <a:cubicBezTo>
                    <a:pt x="124" y="380"/>
                    <a:pt x="124" y="380"/>
                    <a:pt x="124" y="380"/>
                  </a:cubicBezTo>
                  <a:cubicBezTo>
                    <a:pt x="137" y="380"/>
                    <a:pt x="148" y="370"/>
                    <a:pt x="148" y="357"/>
                  </a:cubicBezTo>
                  <a:cubicBezTo>
                    <a:pt x="148" y="258"/>
                    <a:pt x="148" y="258"/>
                    <a:pt x="148" y="258"/>
                  </a:cubicBezTo>
                  <a:cubicBezTo>
                    <a:pt x="148" y="245"/>
                    <a:pt x="158" y="235"/>
                    <a:pt x="171" y="235"/>
                  </a:cubicBezTo>
                  <a:cubicBezTo>
                    <a:pt x="260" y="235"/>
                    <a:pt x="260" y="235"/>
                    <a:pt x="260" y="235"/>
                  </a:cubicBezTo>
                  <a:cubicBezTo>
                    <a:pt x="273" y="235"/>
                    <a:pt x="283" y="245"/>
                    <a:pt x="283" y="258"/>
                  </a:cubicBezTo>
                  <a:cubicBezTo>
                    <a:pt x="283" y="357"/>
                    <a:pt x="283" y="357"/>
                    <a:pt x="283" y="357"/>
                  </a:cubicBezTo>
                  <a:cubicBezTo>
                    <a:pt x="283" y="370"/>
                    <a:pt x="294" y="380"/>
                    <a:pt x="307" y="380"/>
                  </a:cubicBezTo>
                  <a:cubicBezTo>
                    <a:pt x="407" y="380"/>
                    <a:pt x="407" y="380"/>
                    <a:pt x="407" y="380"/>
                  </a:cubicBezTo>
                  <a:cubicBezTo>
                    <a:pt x="420" y="380"/>
                    <a:pt x="431" y="370"/>
                    <a:pt x="431" y="357"/>
                  </a:cubicBezTo>
                  <a:cubicBezTo>
                    <a:pt x="431" y="142"/>
                    <a:pt x="431" y="142"/>
                    <a:pt x="431" y="142"/>
                  </a:cubicBezTo>
                  <a:cubicBezTo>
                    <a:pt x="431" y="129"/>
                    <a:pt x="422" y="113"/>
                    <a:pt x="410" y="107"/>
                  </a:cubicBezTo>
                  <a:lnTo>
                    <a:pt x="231" y="6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txBody>
            <a:bodyPr vert="horz" wrap="square" lIns="82292" tIns="41145" rIns="82292" bIns="41145" numCol="1" anchor="t" anchorCtr="0" compatLnSpc="1"/>
            <a:lstStyle/>
            <a:p>
              <a:endParaRPr lang="zh-CN" altLang="en-US" sz="900" dirty="0"/>
            </a:p>
          </p:txBody>
        </p:sp>
        <p:sp>
          <p:nvSpPr>
            <p:cNvPr id="72" name="Freeform 3768"/>
            <p:cNvSpPr/>
            <p:nvPr/>
          </p:nvSpPr>
          <p:spPr bwMode="auto">
            <a:xfrm>
              <a:off x="2162176" y="-104775"/>
              <a:ext cx="1655763" cy="552450"/>
            </a:xfrm>
            <a:custGeom>
              <a:avLst/>
              <a:gdLst>
                <a:gd name="T0" fmla="*/ 516 w 521"/>
                <a:gd name="T1" fmla="*/ 165 h 174"/>
                <a:gd name="T2" fmla="*/ 487 w 521"/>
                <a:gd name="T3" fmla="*/ 167 h 174"/>
                <a:gd name="T4" fmla="*/ 276 w 521"/>
                <a:gd name="T5" fmla="*/ 45 h 174"/>
                <a:gd name="T6" fmla="*/ 235 w 521"/>
                <a:gd name="T7" fmla="*/ 45 h 174"/>
                <a:gd name="T8" fmla="*/ 34 w 521"/>
                <a:gd name="T9" fmla="*/ 167 h 174"/>
                <a:gd name="T10" fmla="*/ 5 w 521"/>
                <a:gd name="T11" fmla="*/ 165 h 174"/>
                <a:gd name="T12" fmla="*/ 16 w 521"/>
                <a:gd name="T13" fmla="*/ 138 h 174"/>
                <a:gd name="T14" fmla="*/ 235 w 521"/>
                <a:gd name="T15" fmla="*/ 7 h 174"/>
                <a:gd name="T16" fmla="*/ 276 w 521"/>
                <a:gd name="T17" fmla="*/ 6 h 174"/>
                <a:gd name="T18" fmla="*/ 504 w 521"/>
                <a:gd name="T19" fmla="*/ 139 h 174"/>
                <a:gd name="T20" fmla="*/ 516 w 521"/>
                <a:gd name="T21" fmla="*/ 16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1" h="174">
                  <a:moveTo>
                    <a:pt x="516" y="165"/>
                  </a:moveTo>
                  <a:cubicBezTo>
                    <a:pt x="512" y="173"/>
                    <a:pt x="499" y="174"/>
                    <a:pt x="487" y="167"/>
                  </a:cubicBezTo>
                  <a:cubicBezTo>
                    <a:pt x="276" y="45"/>
                    <a:pt x="276" y="45"/>
                    <a:pt x="276" y="45"/>
                  </a:cubicBezTo>
                  <a:cubicBezTo>
                    <a:pt x="265" y="38"/>
                    <a:pt x="247" y="38"/>
                    <a:pt x="235" y="45"/>
                  </a:cubicBezTo>
                  <a:cubicBezTo>
                    <a:pt x="34" y="167"/>
                    <a:pt x="34" y="167"/>
                    <a:pt x="34" y="167"/>
                  </a:cubicBezTo>
                  <a:cubicBezTo>
                    <a:pt x="22" y="174"/>
                    <a:pt x="9" y="173"/>
                    <a:pt x="5" y="165"/>
                  </a:cubicBezTo>
                  <a:cubicBezTo>
                    <a:pt x="0" y="157"/>
                    <a:pt x="5" y="145"/>
                    <a:pt x="16" y="138"/>
                  </a:cubicBezTo>
                  <a:cubicBezTo>
                    <a:pt x="235" y="7"/>
                    <a:pt x="235" y="7"/>
                    <a:pt x="235" y="7"/>
                  </a:cubicBezTo>
                  <a:cubicBezTo>
                    <a:pt x="246" y="0"/>
                    <a:pt x="265" y="0"/>
                    <a:pt x="276" y="6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15" y="145"/>
                    <a:pt x="521" y="157"/>
                    <a:pt x="516" y="1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txBody>
            <a:bodyPr vert="horz" wrap="square" lIns="82292" tIns="41145" rIns="82292" bIns="41145" numCol="1" anchor="t" anchorCtr="0" compatLnSpc="1"/>
            <a:lstStyle/>
            <a:p>
              <a:endParaRPr lang="zh-CN" altLang="en-US" sz="900" dirty="0"/>
            </a:p>
          </p:txBody>
        </p:sp>
      </p:grpSp>
      <p:sp>
        <p:nvSpPr>
          <p:cNvPr id="50" name="文本框 137"/>
          <p:cNvSpPr txBox="1"/>
          <p:nvPr/>
        </p:nvSpPr>
        <p:spPr>
          <a:xfrm>
            <a:off x="5443686" y="1644070"/>
            <a:ext cx="646282" cy="369308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集群</a:t>
            </a:r>
          </a:p>
        </p:txBody>
      </p:sp>
      <p:sp>
        <p:nvSpPr>
          <p:cNvPr id="51" name="文本框 138"/>
          <p:cNvSpPr txBox="1"/>
          <p:nvPr/>
        </p:nvSpPr>
        <p:spPr>
          <a:xfrm>
            <a:off x="5351767" y="2937479"/>
            <a:ext cx="1338780" cy="369308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各资源单元</a:t>
            </a:r>
          </a:p>
        </p:txBody>
      </p:sp>
      <p:grpSp>
        <p:nvGrpSpPr>
          <p:cNvPr id="53" name="组合 140"/>
          <p:cNvGrpSpPr/>
          <p:nvPr/>
        </p:nvGrpSpPr>
        <p:grpSpPr>
          <a:xfrm>
            <a:off x="7307012" y="1675651"/>
            <a:ext cx="215351" cy="468047"/>
            <a:chOff x="5038767" y="1303073"/>
            <a:chExt cx="325210" cy="720403"/>
          </a:xfrm>
        </p:grpSpPr>
        <p:sp>
          <p:nvSpPr>
            <p:cNvPr id="66" name="Freeform 22"/>
            <p:cNvSpPr/>
            <p:nvPr/>
          </p:nvSpPr>
          <p:spPr bwMode="auto">
            <a:xfrm>
              <a:off x="5122540" y="1634458"/>
              <a:ext cx="100858" cy="389018"/>
            </a:xfrm>
            <a:custGeom>
              <a:avLst/>
              <a:gdLst>
                <a:gd name="T0" fmla="*/ 14 w 21"/>
                <a:gd name="T1" fmla="*/ 78 h 80"/>
                <a:gd name="T2" fmla="*/ 7 w 21"/>
                <a:gd name="T3" fmla="*/ 67 h 80"/>
                <a:gd name="T4" fmla="*/ 7 w 21"/>
                <a:gd name="T5" fmla="*/ 16 h 80"/>
                <a:gd name="T6" fmla="*/ 0 w 21"/>
                <a:gd name="T7" fmla="*/ 6 h 80"/>
                <a:gd name="T8" fmla="*/ 7 w 21"/>
                <a:gd name="T9" fmla="*/ 3 h 80"/>
                <a:gd name="T10" fmla="*/ 14 w 21"/>
                <a:gd name="T11" fmla="*/ 6 h 80"/>
                <a:gd name="T12" fmla="*/ 21 w 21"/>
                <a:gd name="T13" fmla="*/ 17 h 80"/>
                <a:gd name="T14" fmla="*/ 21 w 21"/>
                <a:gd name="T15" fmla="*/ 75 h 80"/>
                <a:gd name="T16" fmla="*/ 14 w 21"/>
                <a:gd name="T17" fmla="*/ 7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80">
                  <a:moveTo>
                    <a:pt x="14" y="78"/>
                  </a:moveTo>
                  <a:cubicBezTo>
                    <a:pt x="9" y="75"/>
                    <a:pt x="7" y="72"/>
                    <a:pt x="7" y="67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2" y="13"/>
                    <a:pt x="0" y="10"/>
                    <a:pt x="0" y="6"/>
                  </a:cubicBezTo>
                  <a:cubicBezTo>
                    <a:pt x="0" y="1"/>
                    <a:pt x="2" y="0"/>
                    <a:pt x="7" y="3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9" y="9"/>
                    <a:pt x="21" y="13"/>
                    <a:pt x="21" y="17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9"/>
                    <a:pt x="19" y="80"/>
                    <a:pt x="14" y="78"/>
                  </a:cubicBez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7" name="Freeform 23"/>
            <p:cNvSpPr/>
            <p:nvPr/>
          </p:nvSpPr>
          <p:spPr bwMode="auto">
            <a:xfrm>
              <a:off x="5038767" y="1303073"/>
              <a:ext cx="47341" cy="139964"/>
            </a:xfrm>
            <a:custGeom>
              <a:avLst/>
              <a:gdLst>
                <a:gd name="T0" fmla="*/ 0 w 10"/>
                <a:gd name="T1" fmla="*/ 15 h 29"/>
                <a:gd name="T2" fmla="*/ 3 w 10"/>
                <a:gd name="T3" fmla="*/ 17 h 29"/>
                <a:gd name="T4" fmla="*/ 4 w 10"/>
                <a:gd name="T5" fmla="*/ 21 h 29"/>
                <a:gd name="T6" fmla="*/ 5 w 10"/>
                <a:gd name="T7" fmla="*/ 25 h 29"/>
                <a:gd name="T8" fmla="*/ 7 w 10"/>
                <a:gd name="T9" fmla="*/ 23 h 29"/>
                <a:gd name="T10" fmla="*/ 5 w 10"/>
                <a:gd name="T11" fmla="*/ 17 h 29"/>
                <a:gd name="T12" fmla="*/ 2 w 10"/>
                <a:gd name="T13" fmla="*/ 10 h 29"/>
                <a:gd name="T14" fmla="*/ 1 w 10"/>
                <a:gd name="T15" fmla="*/ 4 h 29"/>
                <a:gd name="T16" fmla="*/ 2 w 10"/>
                <a:gd name="T17" fmla="*/ 1 h 29"/>
                <a:gd name="T18" fmla="*/ 5 w 10"/>
                <a:gd name="T19" fmla="*/ 1 h 29"/>
                <a:gd name="T20" fmla="*/ 9 w 10"/>
                <a:gd name="T21" fmla="*/ 4 h 29"/>
                <a:gd name="T22" fmla="*/ 10 w 10"/>
                <a:gd name="T23" fmla="*/ 8 h 29"/>
                <a:gd name="T24" fmla="*/ 10 w 10"/>
                <a:gd name="T25" fmla="*/ 13 h 29"/>
                <a:gd name="T26" fmla="*/ 7 w 10"/>
                <a:gd name="T27" fmla="*/ 11 h 29"/>
                <a:gd name="T28" fmla="*/ 7 w 10"/>
                <a:gd name="T29" fmla="*/ 6 h 29"/>
                <a:gd name="T30" fmla="*/ 6 w 10"/>
                <a:gd name="T31" fmla="*/ 4 h 29"/>
                <a:gd name="T32" fmla="*/ 4 w 10"/>
                <a:gd name="T33" fmla="*/ 4 h 29"/>
                <a:gd name="T34" fmla="*/ 4 w 10"/>
                <a:gd name="T35" fmla="*/ 5 h 29"/>
                <a:gd name="T36" fmla="*/ 6 w 10"/>
                <a:gd name="T37" fmla="*/ 12 h 29"/>
                <a:gd name="T38" fmla="*/ 9 w 10"/>
                <a:gd name="T39" fmla="*/ 18 h 29"/>
                <a:gd name="T40" fmla="*/ 10 w 10"/>
                <a:gd name="T41" fmla="*/ 25 h 29"/>
                <a:gd name="T42" fmla="*/ 9 w 10"/>
                <a:gd name="T43" fmla="*/ 28 h 29"/>
                <a:gd name="T44" fmla="*/ 5 w 10"/>
                <a:gd name="T45" fmla="*/ 28 h 29"/>
                <a:gd name="T46" fmla="*/ 0 w 10"/>
                <a:gd name="T47" fmla="*/ 19 h 29"/>
                <a:gd name="T48" fmla="*/ 0 w 10"/>
                <a:gd name="T49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" h="29">
                  <a:moveTo>
                    <a:pt x="0" y="15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6" y="26"/>
                    <a:pt x="7" y="25"/>
                    <a:pt x="7" y="23"/>
                  </a:cubicBezTo>
                  <a:cubicBezTo>
                    <a:pt x="7" y="21"/>
                    <a:pt x="6" y="19"/>
                    <a:pt x="5" y="17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" y="8"/>
                    <a:pt x="1" y="6"/>
                    <a:pt x="1" y="4"/>
                  </a:cubicBezTo>
                  <a:cubicBezTo>
                    <a:pt x="1" y="2"/>
                    <a:pt x="1" y="1"/>
                    <a:pt x="2" y="1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7" y="2"/>
                    <a:pt x="8" y="3"/>
                    <a:pt x="9" y="4"/>
                  </a:cubicBezTo>
                  <a:cubicBezTo>
                    <a:pt x="10" y="5"/>
                    <a:pt x="10" y="7"/>
                    <a:pt x="10" y="8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4"/>
                    <a:pt x="5" y="3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7"/>
                    <a:pt x="5" y="9"/>
                    <a:pt x="6" y="12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21"/>
                    <a:pt x="10" y="23"/>
                    <a:pt x="10" y="25"/>
                  </a:cubicBezTo>
                  <a:cubicBezTo>
                    <a:pt x="10" y="26"/>
                    <a:pt x="10" y="27"/>
                    <a:pt x="9" y="28"/>
                  </a:cubicBezTo>
                  <a:cubicBezTo>
                    <a:pt x="8" y="29"/>
                    <a:pt x="7" y="29"/>
                    <a:pt x="5" y="28"/>
                  </a:cubicBezTo>
                  <a:cubicBezTo>
                    <a:pt x="2" y="26"/>
                    <a:pt x="0" y="23"/>
                    <a:pt x="0" y="19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8" name="Freeform 24"/>
            <p:cNvSpPr/>
            <p:nvPr/>
          </p:nvSpPr>
          <p:spPr bwMode="auto">
            <a:xfrm>
              <a:off x="5131390" y="1346297"/>
              <a:ext cx="53516" cy="146139"/>
            </a:xfrm>
            <a:custGeom>
              <a:avLst/>
              <a:gdLst>
                <a:gd name="T0" fmla="*/ 26 w 26"/>
                <a:gd name="T1" fmla="*/ 14 h 71"/>
                <a:gd name="T2" fmla="*/ 26 w 26"/>
                <a:gd name="T3" fmla="*/ 21 h 71"/>
                <a:gd name="T4" fmla="*/ 16 w 26"/>
                <a:gd name="T5" fmla="*/ 17 h 71"/>
                <a:gd name="T6" fmla="*/ 16 w 26"/>
                <a:gd name="T7" fmla="*/ 71 h 71"/>
                <a:gd name="T8" fmla="*/ 7 w 26"/>
                <a:gd name="T9" fmla="*/ 66 h 71"/>
                <a:gd name="T10" fmla="*/ 7 w 26"/>
                <a:gd name="T11" fmla="*/ 12 h 71"/>
                <a:gd name="T12" fmla="*/ 0 w 26"/>
                <a:gd name="T13" fmla="*/ 7 h 71"/>
                <a:gd name="T14" fmla="*/ 0 w 26"/>
                <a:gd name="T15" fmla="*/ 2 h 71"/>
                <a:gd name="T16" fmla="*/ 0 w 26"/>
                <a:gd name="T17" fmla="*/ 0 h 71"/>
                <a:gd name="T18" fmla="*/ 26 w 26"/>
                <a:gd name="T19" fmla="*/ 14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71">
                  <a:moveTo>
                    <a:pt x="26" y="14"/>
                  </a:moveTo>
                  <a:lnTo>
                    <a:pt x="26" y="21"/>
                  </a:lnTo>
                  <a:lnTo>
                    <a:pt x="16" y="17"/>
                  </a:lnTo>
                  <a:lnTo>
                    <a:pt x="16" y="71"/>
                  </a:lnTo>
                  <a:lnTo>
                    <a:pt x="7" y="66"/>
                  </a:lnTo>
                  <a:lnTo>
                    <a:pt x="7" y="12"/>
                  </a:lnTo>
                  <a:lnTo>
                    <a:pt x="0" y="7"/>
                  </a:lnTo>
                  <a:lnTo>
                    <a:pt x="0" y="2"/>
                  </a:lnTo>
                  <a:lnTo>
                    <a:pt x="0" y="0"/>
                  </a:lnTo>
                  <a:lnTo>
                    <a:pt x="26" y="14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9" name="Freeform 25"/>
            <p:cNvSpPr/>
            <p:nvPr/>
          </p:nvSpPr>
          <p:spPr bwMode="auto">
            <a:xfrm>
              <a:off x="5228129" y="1399813"/>
              <a:ext cx="43225" cy="150256"/>
            </a:xfrm>
            <a:custGeom>
              <a:avLst/>
              <a:gdLst>
                <a:gd name="T0" fmla="*/ 0 w 21"/>
                <a:gd name="T1" fmla="*/ 0 h 73"/>
                <a:gd name="T2" fmla="*/ 21 w 21"/>
                <a:gd name="T3" fmla="*/ 12 h 73"/>
                <a:gd name="T4" fmla="*/ 21 w 21"/>
                <a:gd name="T5" fmla="*/ 19 h 73"/>
                <a:gd name="T6" fmla="*/ 10 w 21"/>
                <a:gd name="T7" fmla="*/ 12 h 73"/>
                <a:gd name="T8" fmla="*/ 10 w 21"/>
                <a:gd name="T9" fmla="*/ 31 h 73"/>
                <a:gd name="T10" fmla="*/ 19 w 21"/>
                <a:gd name="T11" fmla="*/ 38 h 73"/>
                <a:gd name="T12" fmla="*/ 19 w 21"/>
                <a:gd name="T13" fmla="*/ 45 h 73"/>
                <a:gd name="T14" fmla="*/ 10 w 21"/>
                <a:gd name="T15" fmla="*/ 38 h 73"/>
                <a:gd name="T16" fmla="*/ 10 w 21"/>
                <a:gd name="T17" fmla="*/ 59 h 73"/>
                <a:gd name="T18" fmla="*/ 21 w 21"/>
                <a:gd name="T19" fmla="*/ 66 h 73"/>
                <a:gd name="T20" fmla="*/ 21 w 21"/>
                <a:gd name="T21" fmla="*/ 73 h 73"/>
                <a:gd name="T22" fmla="*/ 0 w 21"/>
                <a:gd name="T23" fmla="*/ 62 h 73"/>
                <a:gd name="T24" fmla="*/ 0 w 21"/>
                <a:gd name="T25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73">
                  <a:moveTo>
                    <a:pt x="0" y="0"/>
                  </a:moveTo>
                  <a:lnTo>
                    <a:pt x="21" y="12"/>
                  </a:lnTo>
                  <a:lnTo>
                    <a:pt x="21" y="19"/>
                  </a:lnTo>
                  <a:lnTo>
                    <a:pt x="10" y="12"/>
                  </a:lnTo>
                  <a:lnTo>
                    <a:pt x="10" y="31"/>
                  </a:lnTo>
                  <a:lnTo>
                    <a:pt x="19" y="38"/>
                  </a:lnTo>
                  <a:lnTo>
                    <a:pt x="19" y="45"/>
                  </a:lnTo>
                  <a:lnTo>
                    <a:pt x="10" y="38"/>
                  </a:lnTo>
                  <a:lnTo>
                    <a:pt x="10" y="59"/>
                  </a:lnTo>
                  <a:lnTo>
                    <a:pt x="21" y="66"/>
                  </a:lnTo>
                  <a:lnTo>
                    <a:pt x="21" y="73"/>
                  </a:lnTo>
                  <a:lnTo>
                    <a:pt x="0" y="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0" name="Freeform 26"/>
            <p:cNvSpPr>
              <a:spLocks noEditPoints="1"/>
            </p:cNvSpPr>
            <p:nvPr/>
          </p:nvSpPr>
          <p:spPr bwMode="auto">
            <a:xfrm>
              <a:off x="5316636" y="1449212"/>
              <a:ext cx="47341" cy="135847"/>
            </a:xfrm>
            <a:custGeom>
              <a:avLst/>
              <a:gdLst>
                <a:gd name="T0" fmla="*/ 0 w 10"/>
                <a:gd name="T1" fmla="*/ 0 h 28"/>
                <a:gd name="T2" fmla="*/ 7 w 10"/>
                <a:gd name="T3" fmla="*/ 4 h 28"/>
                <a:gd name="T4" fmla="*/ 10 w 10"/>
                <a:gd name="T5" fmla="*/ 10 h 28"/>
                <a:gd name="T6" fmla="*/ 10 w 10"/>
                <a:gd name="T7" fmla="*/ 17 h 28"/>
                <a:gd name="T8" fmla="*/ 8 w 10"/>
                <a:gd name="T9" fmla="*/ 18 h 28"/>
                <a:gd name="T10" fmla="*/ 4 w 10"/>
                <a:gd name="T11" fmla="*/ 16 h 28"/>
                <a:gd name="T12" fmla="*/ 3 w 10"/>
                <a:gd name="T13" fmla="*/ 16 h 28"/>
                <a:gd name="T14" fmla="*/ 3 w 10"/>
                <a:gd name="T15" fmla="*/ 28 h 28"/>
                <a:gd name="T16" fmla="*/ 0 w 10"/>
                <a:gd name="T17" fmla="*/ 26 h 28"/>
                <a:gd name="T18" fmla="*/ 0 w 10"/>
                <a:gd name="T19" fmla="*/ 0 h 28"/>
                <a:gd name="T20" fmla="*/ 5 w 10"/>
                <a:gd name="T21" fmla="*/ 14 h 28"/>
                <a:gd name="T22" fmla="*/ 6 w 10"/>
                <a:gd name="T23" fmla="*/ 14 h 28"/>
                <a:gd name="T24" fmla="*/ 7 w 10"/>
                <a:gd name="T25" fmla="*/ 14 h 28"/>
                <a:gd name="T26" fmla="*/ 7 w 10"/>
                <a:gd name="T27" fmla="*/ 8 h 28"/>
                <a:gd name="T28" fmla="*/ 5 w 10"/>
                <a:gd name="T29" fmla="*/ 6 h 28"/>
                <a:gd name="T30" fmla="*/ 3 w 10"/>
                <a:gd name="T31" fmla="*/ 5 h 28"/>
                <a:gd name="T32" fmla="*/ 3 w 10"/>
                <a:gd name="T33" fmla="*/ 13 h 28"/>
                <a:gd name="T34" fmla="*/ 5 w 10"/>
                <a:gd name="T35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" h="28">
                  <a:moveTo>
                    <a:pt x="0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9" y="5"/>
                    <a:pt x="10" y="7"/>
                    <a:pt x="10" y="1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9"/>
                    <a:pt x="9" y="19"/>
                    <a:pt x="8" y="18"/>
                  </a:cubicBezTo>
                  <a:cubicBezTo>
                    <a:pt x="7" y="18"/>
                    <a:pt x="6" y="18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0" y="0"/>
                  </a:lnTo>
                  <a:close/>
                  <a:moveTo>
                    <a:pt x="5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6" y="7"/>
                    <a:pt x="5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13"/>
                    <a:pt x="3" y="13"/>
                    <a:pt x="3" y="13"/>
                  </a:cubicBezTo>
                  <a:lnTo>
                    <a:pt x="5" y="14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54" name="组合 147"/>
          <p:cNvGrpSpPr/>
          <p:nvPr/>
        </p:nvGrpSpPr>
        <p:grpSpPr>
          <a:xfrm>
            <a:off x="7299113" y="2951465"/>
            <a:ext cx="220454" cy="488105"/>
            <a:chOff x="5846145" y="2700653"/>
            <a:chExt cx="332915" cy="751275"/>
          </a:xfrm>
        </p:grpSpPr>
        <p:sp>
          <p:nvSpPr>
            <p:cNvPr id="61" name="Freeform 28"/>
            <p:cNvSpPr/>
            <p:nvPr/>
          </p:nvSpPr>
          <p:spPr bwMode="auto">
            <a:xfrm>
              <a:off x="5846145" y="2978521"/>
              <a:ext cx="253170" cy="473407"/>
            </a:xfrm>
            <a:custGeom>
              <a:avLst/>
              <a:gdLst>
                <a:gd name="T0" fmla="*/ 7 w 52"/>
                <a:gd name="T1" fmla="*/ 2 h 97"/>
                <a:gd name="T2" fmla="*/ 31 w 52"/>
                <a:gd name="T3" fmla="*/ 15 h 97"/>
                <a:gd name="T4" fmla="*/ 52 w 52"/>
                <a:gd name="T5" fmla="*/ 47 h 97"/>
                <a:gd name="T6" fmla="*/ 52 w 52"/>
                <a:gd name="T7" fmla="*/ 49 h 97"/>
                <a:gd name="T8" fmla="*/ 31 w 52"/>
                <a:gd name="T9" fmla="*/ 58 h 97"/>
                <a:gd name="T10" fmla="*/ 15 w 52"/>
                <a:gd name="T11" fmla="*/ 58 h 97"/>
                <a:gd name="T12" fmla="*/ 15 w 52"/>
                <a:gd name="T13" fmla="*/ 65 h 97"/>
                <a:gd name="T14" fmla="*/ 46 w 52"/>
                <a:gd name="T15" fmla="*/ 82 h 97"/>
                <a:gd name="T16" fmla="*/ 52 w 52"/>
                <a:gd name="T17" fmla="*/ 92 h 97"/>
                <a:gd name="T18" fmla="*/ 46 w 52"/>
                <a:gd name="T19" fmla="*/ 95 h 97"/>
                <a:gd name="T20" fmla="*/ 7 w 52"/>
                <a:gd name="T21" fmla="*/ 74 h 97"/>
                <a:gd name="T22" fmla="*/ 1 w 52"/>
                <a:gd name="T23" fmla="*/ 63 h 97"/>
                <a:gd name="T24" fmla="*/ 1 w 52"/>
                <a:gd name="T25" fmla="*/ 50 h 97"/>
                <a:gd name="T26" fmla="*/ 31 w 52"/>
                <a:gd name="T27" fmla="*/ 45 h 97"/>
                <a:gd name="T28" fmla="*/ 38 w 52"/>
                <a:gd name="T29" fmla="*/ 42 h 97"/>
                <a:gd name="T30" fmla="*/ 38 w 52"/>
                <a:gd name="T31" fmla="*/ 39 h 97"/>
                <a:gd name="T32" fmla="*/ 31 w 52"/>
                <a:gd name="T33" fmla="*/ 29 h 97"/>
                <a:gd name="T34" fmla="*/ 8 w 52"/>
                <a:gd name="T35" fmla="*/ 16 h 97"/>
                <a:gd name="T36" fmla="*/ 0 w 52"/>
                <a:gd name="T37" fmla="*/ 5 h 97"/>
                <a:gd name="T38" fmla="*/ 7 w 52"/>
                <a:gd name="T39" fmla="*/ 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97">
                  <a:moveTo>
                    <a:pt x="7" y="2"/>
                  </a:moveTo>
                  <a:cubicBezTo>
                    <a:pt x="31" y="15"/>
                    <a:pt x="31" y="15"/>
                    <a:pt x="31" y="15"/>
                  </a:cubicBezTo>
                  <a:cubicBezTo>
                    <a:pt x="45" y="23"/>
                    <a:pt x="52" y="34"/>
                    <a:pt x="52" y="47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63"/>
                    <a:pt x="45" y="66"/>
                    <a:pt x="31" y="58"/>
                  </a:cubicBezTo>
                  <a:cubicBezTo>
                    <a:pt x="20" y="52"/>
                    <a:pt x="15" y="52"/>
                    <a:pt x="15" y="58"/>
                  </a:cubicBezTo>
                  <a:cubicBezTo>
                    <a:pt x="15" y="65"/>
                    <a:pt x="15" y="65"/>
                    <a:pt x="15" y="65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50" y="84"/>
                    <a:pt x="52" y="88"/>
                    <a:pt x="52" y="92"/>
                  </a:cubicBezTo>
                  <a:cubicBezTo>
                    <a:pt x="52" y="96"/>
                    <a:pt x="50" y="97"/>
                    <a:pt x="46" y="95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3" y="71"/>
                    <a:pt x="1" y="68"/>
                    <a:pt x="1" y="63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35"/>
                    <a:pt x="11" y="33"/>
                    <a:pt x="31" y="45"/>
                  </a:cubicBezTo>
                  <a:cubicBezTo>
                    <a:pt x="36" y="47"/>
                    <a:pt x="38" y="46"/>
                    <a:pt x="38" y="42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5"/>
                    <a:pt x="36" y="32"/>
                    <a:pt x="31" y="29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3" y="13"/>
                    <a:pt x="0" y="10"/>
                    <a:pt x="0" y="5"/>
                  </a:cubicBezTo>
                  <a:cubicBezTo>
                    <a:pt x="0" y="1"/>
                    <a:pt x="3" y="0"/>
                    <a:pt x="7" y="2"/>
                  </a:cubicBez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2" name="Freeform 29"/>
            <p:cNvSpPr/>
            <p:nvPr/>
          </p:nvSpPr>
          <p:spPr bwMode="auto">
            <a:xfrm>
              <a:off x="5855909" y="2700653"/>
              <a:ext cx="49399" cy="142023"/>
            </a:xfrm>
            <a:custGeom>
              <a:avLst/>
              <a:gdLst>
                <a:gd name="T0" fmla="*/ 0 w 10"/>
                <a:gd name="T1" fmla="*/ 15 h 29"/>
                <a:gd name="T2" fmla="*/ 3 w 10"/>
                <a:gd name="T3" fmla="*/ 16 h 29"/>
                <a:gd name="T4" fmla="*/ 3 w 10"/>
                <a:gd name="T5" fmla="*/ 21 h 29"/>
                <a:gd name="T6" fmla="*/ 5 w 10"/>
                <a:gd name="T7" fmla="*/ 25 h 29"/>
                <a:gd name="T8" fmla="*/ 6 w 10"/>
                <a:gd name="T9" fmla="*/ 23 h 29"/>
                <a:gd name="T10" fmla="*/ 5 w 10"/>
                <a:gd name="T11" fmla="*/ 16 h 29"/>
                <a:gd name="T12" fmla="*/ 2 w 10"/>
                <a:gd name="T13" fmla="*/ 10 h 29"/>
                <a:gd name="T14" fmla="*/ 0 w 10"/>
                <a:gd name="T15" fmla="*/ 4 h 29"/>
                <a:gd name="T16" fmla="*/ 1 w 10"/>
                <a:gd name="T17" fmla="*/ 0 h 29"/>
                <a:gd name="T18" fmla="*/ 5 w 10"/>
                <a:gd name="T19" fmla="*/ 1 h 29"/>
                <a:gd name="T20" fmla="*/ 8 w 10"/>
                <a:gd name="T21" fmla="*/ 4 h 29"/>
                <a:gd name="T22" fmla="*/ 10 w 10"/>
                <a:gd name="T23" fmla="*/ 8 h 29"/>
                <a:gd name="T24" fmla="*/ 10 w 10"/>
                <a:gd name="T25" fmla="*/ 12 h 29"/>
                <a:gd name="T26" fmla="*/ 6 w 10"/>
                <a:gd name="T27" fmla="*/ 11 h 29"/>
                <a:gd name="T28" fmla="*/ 6 w 10"/>
                <a:gd name="T29" fmla="*/ 6 h 29"/>
                <a:gd name="T30" fmla="*/ 5 w 10"/>
                <a:gd name="T31" fmla="*/ 4 h 29"/>
                <a:gd name="T32" fmla="*/ 4 w 10"/>
                <a:gd name="T33" fmla="*/ 3 h 29"/>
                <a:gd name="T34" fmla="*/ 3 w 10"/>
                <a:gd name="T35" fmla="*/ 5 h 29"/>
                <a:gd name="T36" fmla="*/ 5 w 10"/>
                <a:gd name="T37" fmla="*/ 11 h 29"/>
                <a:gd name="T38" fmla="*/ 8 w 10"/>
                <a:gd name="T39" fmla="*/ 18 h 29"/>
                <a:gd name="T40" fmla="*/ 10 w 10"/>
                <a:gd name="T41" fmla="*/ 24 h 29"/>
                <a:gd name="T42" fmla="*/ 9 w 10"/>
                <a:gd name="T43" fmla="*/ 28 h 29"/>
                <a:gd name="T44" fmla="*/ 5 w 10"/>
                <a:gd name="T45" fmla="*/ 28 h 29"/>
                <a:gd name="T46" fmla="*/ 0 w 10"/>
                <a:gd name="T47" fmla="*/ 19 h 29"/>
                <a:gd name="T48" fmla="*/ 0 w 10"/>
                <a:gd name="T49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" h="29">
                  <a:moveTo>
                    <a:pt x="0" y="15"/>
                  </a:moveTo>
                  <a:cubicBezTo>
                    <a:pt x="3" y="16"/>
                    <a:pt x="3" y="16"/>
                    <a:pt x="3" y="16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3"/>
                    <a:pt x="3" y="24"/>
                    <a:pt x="5" y="25"/>
                  </a:cubicBezTo>
                  <a:cubicBezTo>
                    <a:pt x="6" y="25"/>
                    <a:pt x="6" y="25"/>
                    <a:pt x="6" y="23"/>
                  </a:cubicBezTo>
                  <a:cubicBezTo>
                    <a:pt x="6" y="21"/>
                    <a:pt x="6" y="19"/>
                    <a:pt x="5" y="16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7"/>
                    <a:pt x="0" y="5"/>
                    <a:pt x="0" y="4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5" y="1"/>
                  </a:cubicBezTo>
                  <a:cubicBezTo>
                    <a:pt x="7" y="2"/>
                    <a:pt x="8" y="3"/>
                    <a:pt x="8" y="4"/>
                  </a:cubicBezTo>
                  <a:cubicBezTo>
                    <a:pt x="9" y="5"/>
                    <a:pt x="10" y="6"/>
                    <a:pt x="10" y="8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6" y="4"/>
                    <a:pt x="5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7"/>
                    <a:pt x="4" y="9"/>
                    <a:pt x="5" y="11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20"/>
                    <a:pt x="10" y="22"/>
                    <a:pt x="10" y="24"/>
                  </a:cubicBezTo>
                  <a:cubicBezTo>
                    <a:pt x="10" y="26"/>
                    <a:pt x="9" y="27"/>
                    <a:pt x="9" y="28"/>
                  </a:cubicBezTo>
                  <a:cubicBezTo>
                    <a:pt x="8" y="29"/>
                    <a:pt x="6" y="28"/>
                    <a:pt x="5" y="28"/>
                  </a:cubicBezTo>
                  <a:cubicBezTo>
                    <a:pt x="1" y="26"/>
                    <a:pt x="0" y="23"/>
                    <a:pt x="0" y="19"/>
                  </a:cubicBezTo>
                  <a:lnTo>
                    <a:pt x="0" y="15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3" name="Freeform 30"/>
            <p:cNvSpPr/>
            <p:nvPr/>
          </p:nvSpPr>
          <p:spPr bwMode="auto">
            <a:xfrm>
              <a:off x="5944415" y="2745935"/>
              <a:ext cx="53516" cy="139964"/>
            </a:xfrm>
            <a:custGeom>
              <a:avLst/>
              <a:gdLst>
                <a:gd name="T0" fmla="*/ 26 w 26"/>
                <a:gd name="T1" fmla="*/ 14 h 68"/>
                <a:gd name="T2" fmla="*/ 26 w 26"/>
                <a:gd name="T3" fmla="*/ 21 h 68"/>
                <a:gd name="T4" fmla="*/ 17 w 26"/>
                <a:gd name="T5" fmla="*/ 16 h 68"/>
                <a:gd name="T6" fmla="*/ 17 w 26"/>
                <a:gd name="T7" fmla="*/ 68 h 68"/>
                <a:gd name="T8" fmla="*/ 10 w 26"/>
                <a:gd name="T9" fmla="*/ 63 h 68"/>
                <a:gd name="T10" fmla="*/ 10 w 26"/>
                <a:gd name="T11" fmla="*/ 11 h 68"/>
                <a:gd name="T12" fmla="*/ 0 w 26"/>
                <a:gd name="T13" fmla="*/ 4 h 68"/>
                <a:gd name="T14" fmla="*/ 0 w 26"/>
                <a:gd name="T15" fmla="*/ 2 h 68"/>
                <a:gd name="T16" fmla="*/ 0 w 26"/>
                <a:gd name="T17" fmla="*/ 0 h 68"/>
                <a:gd name="T18" fmla="*/ 26 w 26"/>
                <a:gd name="T19" fmla="*/ 1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68">
                  <a:moveTo>
                    <a:pt x="26" y="14"/>
                  </a:moveTo>
                  <a:lnTo>
                    <a:pt x="26" y="21"/>
                  </a:lnTo>
                  <a:lnTo>
                    <a:pt x="17" y="16"/>
                  </a:lnTo>
                  <a:lnTo>
                    <a:pt x="17" y="68"/>
                  </a:lnTo>
                  <a:lnTo>
                    <a:pt x="10" y="63"/>
                  </a:lnTo>
                  <a:lnTo>
                    <a:pt x="10" y="11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26" y="14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4" name="Freeform 31"/>
            <p:cNvSpPr/>
            <p:nvPr/>
          </p:nvSpPr>
          <p:spPr bwMode="auto">
            <a:xfrm>
              <a:off x="6041155" y="2799451"/>
              <a:ext cx="45282" cy="150256"/>
            </a:xfrm>
            <a:custGeom>
              <a:avLst/>
              <a:gdLst>
                <a:gd name="T0" fmla="*/ 0 w 22"/>
                <a:gd name="T1" fmla="*/ 0 h 73"/>
                <a:gd name="T2" fmla="*/ 22 w 22"/>
                <a:gd name="T3" fmla="*/ 11 h 73"/>
                <a:gd name="T4" fmla="*/ 22 w 22"/>
                <a:gd name="T5" fmla="*/ 19 h 73"/>
                <a:gd name="T6" fmla="*/ 10 w 22"/>
                <a:gd name="T7" fmla="*/ 11 h 73"/>
                <a:gd name="T8" fmla="*/ 10 w 22"/>
                <a:gd name="T9" fmla="*/ 30 h 73"/>
                <a:gd name="T10" fmla="*/ 22 w 22"/>
                <a:gd name="T11" fmla="*/ 35 h 73"/>
                <a:gd name="T12" fmla="*/ 22 w 22"/>
                <a:gd name="T13" fmla="*/ 42 h 73"/>
                <a:gd name="T14" fmla="*/ 10 w 22"/>
                <a:gd name="T15" fmla="*/ 37 h 73"/>
                <a:gd name="T16" fmla="*/ 10 w 22"/>
                <a:gd name="T17" fmla="*/ 56 h 73"/>
                <a:gd name="T18" fmla="*/ 22 w 22"/>
                <a:gd name="T19" fmla="*/ 64 h 73"/>
                <a:gd name="T20" fmla="*/ 22 w 22"/>
                <a:gd name="T21" fmla="*/ 73 h 73"/>
                <a:gd name="T22" fmla="*/ 0 w 22"/>
                <a:gd name="T23" fmla="*/ 61 h 73"/>
                <a:gd name="T24" fmla="*/ 0 w 22"/>
                <a:gd name="T25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73">
                  <a:moveTo>
                    <a:pt x="0" y="0"/>
                  </a:moveTo>
                  <a:lnTo>
                    <a:pt x="22" y="11"/>
                  </a:lnTo>
                  <a:lnTo>
                    <a:pt x="22" y="19"/>
                  </a:lnTo>
                  <a:lnTo>
                    <a:pt x="10" y="11"/>
                  </a:lnTo>
                  <a:lnTo>
                    <a:pt x="10" y="30"/>
                  </a:lnTo>
                  <a:lnTo>
                    <a:pt x="22" y="35"/>
                  </a:lnTo>
                  <a:lnTo>
                    <a:pt x="22" y="42"/>
                  </a:lnTo>
                  <a:lnTo>
                    <a:pt x="10" y="37"/>
                  </a:lnTo>
                  <a:lnTo>
                    <a:pt x="10" y="56"/>
                  </a:lnTo>
                  <a:lnTo>
                    <a:pt x="22" y="64"/>
                  </a:lnTo>
                  <a:lnTo>
                    <a:pt x="22" y="73"/>
                  </a:lnTo>
                  <a:lnTo>
                    <a:pt x="0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5" name="Freeform 32"/>
            <p:cNvSpPr>
              <a:spLocks noEditPoints="1"/>
            </p:cNvSpPr>
            <p:nvPr/>
          </p:nvSpPr>
          <p:spPr bwMode="auto">
            <a:xfrm>
              <a:off x="6129661" y="2846791"/>
              <a:ext cx="49399" cy="131731"/>
            </a:xfrm>
            <a:custGeom>
              <a:avLst/>
              <a:gdLst>
                <a:gd name="T0" fmla="*/ 0 w 10"/>
                <a:gd name="T1" fmla="*/ 0 h 27"/>
                <a:gd name="T2" fmla="*/ 7 w 10"/>
                <a:gd name="T3" fmla="*/ 4 h 27"/>
                <a:gd name="T4" fmla="*/ 10 w 10"/>
                <a:gd name="T5" fmla="*/ 9 h 27"/>
                <a:gd name="T6" fmla="*/ 10 w 10"/>
                <a:gd name="T7" fmla="*/ 17 h 27"/>
                <a:gd name="T8" fmla="*/ 8 w 10"/>
                <a:gd name="T9" fmla="*/ 18 h 27"/>
                <a:gd name="T10" fmla="*/ 4 w 10"/>
                <a:gd name="T11" fmla="*/ 16 h 27"/>
                <a:gd name="T12" fmla="*/ 3 w 10"/>
                <a:gd name="T13" fmla="*/ 16 h 27"/>
                <a:gd name="T14" fmla="*/ 3 w 10"/>
                <a:gd name="T15" fmla="*/ 27 h 27"/>
                <a:gd name="T16" fmla="*/ 0 w 10"/>
                <a:gd name="T17" fmla="*/ 25 h 27"/>
                <a:gd name="T18" fmla="*/ 0 w 10"/>
                <a:gd name="T19" fmla="*/ 0 h 27"/>
                <a:gd name="T20" fmla="*/ 6 w 10"/>
                <a:gd name="T21" fmla="*/ 14 h 27"/>
                <a:gd name="T22" fmla="*/ 7 w 10"/>
                <a:gd name="T23" fmla="*/ 14 h 27"/>
                <a:gd name="T24" fmla="*/ 7 w 10"/>
                <a:gd name="T25" fmla="*/ 14 h 27"/>
                <a:gd name="T26" fmla="*/ 7 w 10"/>
                <a:gd name="T27" fmla="*/ 8 h 27"/>
                <a:gd name="T28" fmla="*/ 5 w 10"/>
                <a:gd name="T29" fmla="*/ 6 h 27"/>
                <a:gd name="T30" fmla="*/ 3 w 10"/>
                <a:gd name="T31" fmla="*/ 5 h 27"/>
                <a:gd name="T32" fmla="*/ 3 w 10"/>
                <a:gd name="T33" fmla="*/ 13 h 27"/>
                <a:gd name="T34" fmla="*/ 6 w 10"/>
                <a:gd name="T35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" h="27">
                  <a:moveTo>
                    <a:pt x="0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9" y="5"/>
                    <a:pt x="10" y="7"/>
                    <a:pt x="10" y="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9"/>
                    <a:pt x="8" y="18"/>
                  </a:cubicBezTo>
                  <a:cubicBezTo>
                    <a:pt x="7" y="18"/>
                    <a:pt x="6" y="17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0" y="0"/>
                  </a:lnTo>
                  <a:close/>
                  <a:moveTo>
                    <a:pt x="6" y="14"/>
                  </a:moveTo>
                  <a:cubicBezTo>
                    <a:pt x="6" y="14"/>
                    <a:pt x="6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6" y="6"/>
                    <a:pt x="5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13"/>
                    <a:pt x="3" y="13"/>
                    <a:pt x="3" y="13"/>
                  </a:cubicBezTo>
                  <a:lnTo>
                    <a:pt x="6" y="14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73" name="Group 87"/>
          <p:cNvGrpSpPr/>
          <p:nvPr/>
        </p:nvGrpSpPr>
        <p:grpSpPr>
          <a:xfrm>
            <a:off x="853248" y="1667116"/>
            <a:ext cx="3363756" cy="1091847"/>
            <a:chOff x="138498" y="3248582"/>
            <a:chExt cx="3418039" cy="1114488"/>
          </a:xfrm>
        </p:grpSpPr>
        <p:sp>
          <p:nvSpPr>
            <p:cNvPr id="74" name="椭圆 10"/>
            <p:cNvSpPr/>
            <p:nvPr/>
          </p:nvSpPr>
          <p:spPr>
            <a:xfrm>
              <a:off x="138498" y="3248582"/>
              <a:ext cx="349697" cy="349697"/>
            </a:xfrm>
            <a:prstGeom prst="ellipse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6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矩形 9"/>
            <p:cNvSpPr/>
            <p:nvPr/>
          </p:nvSpPr>
          <p:spPr>
            <a:xfrm>
              <a:off x="484797" y="3271159"/>
              <a:ext cx="3071740" cy="10919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just">
                <a:lnSpc>
                  <a:spcPct val="114000"/>
                </a:lnSpc>
                <a:buAutoNum type="arabicPeriod"/>
              </a:pPr>
              <a:r>
                <a:rPr lang="zh-CN" altLang="en-US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最大化利用资源：缩减</a:t>
              </a:r>
              <a:r>
                <a:rPr lang="en-US" altLang="zh-CN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</a:t>
              </a:r>
              <a:r>
                <a:rPr lang="zh-CN" altLang="en-US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reduce</a:t>
              </a:r>
              <a:r>
                <a:rPr lang="zh-CN" altLang="en-US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默认值内存</a:t>
              </a:r>
              <a:endPara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342900" indent="-342900" algn="just">
                <a:lnSpc>
                  <a:spcPct val="114000"/>
                </a:lnSpc>
                <a:buAutoNum type="arabicPeriod"/>
              </a:pPr>
              <a:r>
                <a:rPr lang="zh-CN" altLang="en-US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减少小文件、提高</a:t>
              </a:r>
              <a:r>
                <a:rPr lang="en-US" altLang="zh-CN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reduce</a:t>
              </a:r>
              <a:r>
                <a:rPr lang="zh-CN" altLang="en-US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吞吐：缩减默认</a:t>
              </a:r>
              <a:r>
                <a:rPr lang="en-US" altLang="zh-CN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reduce</a:t>
              </a:r>
              <a:r>
                <a:rPr lang="zh-CN" altLang="en-US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数量</a:t>
              </a:r>
              <a:endPara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Group 91"/>
          <p:cNvGrpSpPr/>
          <p:nvPr/>
        </p:nvGrpSpPr>
        <p:grpSpPr>
          <a:xfrm>
            <a:off x="843206" y="2813562"/>
            <a:ext cx="3354381" cy="827578"/>
            <a:chOff x="138498" y="3267632"/>
            <a:chExt cx="3408513" cy="844739"/>
          </a:xfrm>
        </p:grpSpPr>
        <p:sp>
          <p:nvSpPr>
            <p:cNvPr id="78" name="椭圆 10"/>
            <p:cNvSpPr/>
            <p:nvPr/>
          </p:nvSpPr>
          <p:spPr>
            <a:xfrm>
              <a:off x="138498" y="3267632"/>
              <a:ext cx="349697" cy="34969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6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矩形 9"/>
            <p:cNvSpPr/>
            <p:nvPr/>
          </p:nvSpPr>
          <p:spPr>
            <a:xfrm>
              <a:off x="484796" y="3271159"/>
              <a:ext cx="3062215" cy="8412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 </a:t>
              </a:r>
              <a:r>
                <a:rPr lang="zh-CN" altLang="en-US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任务提交时间管控</a:t>
              </a:r>
              <a:endPara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14000"/>
                </a:lnSpc>
              </a:pPr>
              <a:r>
                <a:rPr lang="en-US" altLang="zh-CN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 </a:t>
              </a:r>
              <a:r>
                <a:rPr lang="zh-CN" altLang="en-US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减</a:t>
              </a:r>
              <a:r>
                <a:rPr lang="zh-CN" altLang="en-US" sz="14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少内存浪费</a:t>
              </a:r>
              <a:endPara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14000"/>
                </a:lnSpc>
              </a:pPr>
              <a:r>
                <a:rPr lang="en-US" altLang="zh-CN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 </a:t>
              </a:r>
              <a:r>
                <a:rPr lang="zh-CN" altLang="en-US" sz="14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任务性能调优</a:t>
              </a:r>
              <a:endPara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4685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集群和各资源单元的调优方向</a:t>
            </a: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26693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600"/>
                            </p:stCondLst>
                            <p:childTnLst>
                              <p:par>
                                <p:cTn id="26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8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3608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MapReduce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的工作原理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pic>
        <p:nvPicPr>
          <p:cNvPr id="2" name="图片 1" descr="屏幕快照 2019-10-16 下午3.54.25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92" y="666799"/>
            <a:ext cx="6858699" cy="42295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9367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5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3608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MapReduce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的工作原理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00262" y="1145312"/>
            <a:ext cx="662455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</a:t>
            </a:r>
            <a:r>
              <a:rPr lang="zh-CN" altLang="en-US" sz="20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数量的计算方式</a:t>
            </a:r>
            <a:endParaRPr lang="en-US" altLang="zh-CN" sz="20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94499"/>
              </p:ext>
            </p:extLst>
          </p:nvPr>
        </p:nvGraphicFramePr>
        <p:xfrm>
          <a:off x="1116280" y="1728090"/>
          <a:ext cx="6984582" cy="24686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7338"/>
                <a:gridCol w="4467244"/>
              </a:tblGrid>
              <a:tr h="373333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计算项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公式</a:t>
                      </a:r>
                      <a:endParaRPr lang="zh-CN" altLang="en-US" dirty="0"/>
                    </a:p>
                  </a:txBody>
                  <a:tcPr/>
                </a:tc>
              </a:tr>
              <a:tr h="373333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默认</a:t>
                      </a:r>
                      <a:r>
                        <a:rPr lang="en-US" altLang="zh-TW" dirty="0" smtClean="0"/>
                        <a:t>map</a:t>
                      </a:r>
                      <a:r>
                        <a:rPr lang="zh-TW" altLang="en-US" dirty="0" smtClean="0"/>
                        <a:t>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default_num</a:t>
                      </a:r>
                      <a:r>
                        <a:rPr lang="en-US" altLang="zh-CN" dirty="0" smtClean="0"/>
                        <a:t> = </a:t>
                      </a:r>
                      <a:r>
                        <a:rPr lang="en-US" altLang="zh-CN" dirty="0" err="1" smtClean="0"/>
                        <a:t>total_size</a:t>
                      </a:r>
                      <a:r>
                        <a:rPr lang="en-US" altLang="zh-CN" dirty="0" smtClean="0"/>
                        <a:t> / </a:t>
                      </a:r>
                      <a:r>
                        <a:rPr lang="en-US" altLang="zh-CN" dirty="0" err="1" smtClean="0"/>
                        <a:t>block_size</a:t>
                      </a:r>
                      <a:endParaRPr lang="zh-CN" altLang="en-US" dirty="0"/>
                    </a:p>
                  </a:txBody>
                  <a:tcPr/>
                </a:tc>
              </a:tr>
              <a:tr h="373333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期望</a:t>
                      </a:r>
                      <a:r>
                        <a:rPr lang="en-US" altLang="zh-TW" dirty="0" smtClean="0"/>
                        <a:t>map</a:t>
                      </a:r>
                      <a:r>
                        <a:rPr lang="zh-TW" altLang="en-US" dirty="0" smtClean="0"/>
                        <a:t>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goal_num</a:t>
                      </a:r>
                      <a:r>
                        <a:rPr lang="en-US" altLang="zh-CN" dirty="0" smtClean="0"/>
                        <a:t> = </a:t>
                      </a:r>
                      <a:r>
                        <a:rPr lang="en-US" altLang="zh-CN" dirty="0" err="1" smtClean="0"/>
                        <a:t>mapred.map.tasks</a:t>
                      </a:r>
                      <a:endParaRPr lang="zh-CN" altLang="en-US" dirty="0"/>
                    </a:p>
                  </a:txBody>
                  <a:tcPr/>
                </a:tc>
              </a:tr>
              <a:tr h="43469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设置处理的文件大小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split_size</a:t>
                      </a:r>
                      <a:r>
                        <a:rPr lang="en-US" altLang="zh-CN" dirty="0" smtClean="0"/>
                        <a:t> = max(</a:t>
                      </a:r>
                      <a:r>
                        <a:rPr lang="en-US" altLang="zh-CN" dirty="0" err="1" smtClean="0"/>
                        <a:t>mapred.min.split.size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dirty="0" err="1" smtClean="0"/>
                        <a:t>block_size</a:t>
                      </a:r>
                      <a:r>
                        <a:rPr lang="en-US" altLang="zh-CN" dirty="0" smtClean="0"/>
                        <a:t>)</a:t>
                      </a:r>
                    </a:p>
                    <a:p>
                      <a:r>
                        <a:rPr lang="en-US" altLang="zh-CN" dirty="0" err="1" smtClean="0"/>
                        <a:t>split_num</a:t>
                      </a:r>
                      <a:r>
                        <a:rPr lang="en-US" altLang="zh-CN" dirty="0" smtClean="0"/>
                        <a:t> = </a:t>
                      </a:r>
                      <a:r>
                        <a:rPr lang="en-US" altLang="zh-CN" dirty="0" err="1" smtClean="0"/>
                        <a:t>total_size</a:t>
                      </a:r>
                      <a:r>
                        <a:rPr lang="en-US" altLang="zh-CN" dirty="0" smtClean="0"/>
                        <a:t> / </a:t>
                      </a:r>
                      <a:r>
                        <a:rPr lang="en-US" altLang="zh-CN" dirty="0" err="1" smtClean="0"/>
                        <a:t>split_size</a:t>
                      </a:r>
                      <a:endParaRPr lang="zh-CN" altLang="en-US" dirty="0"/>
                    </a:p>
                  </a:txBody>
                  <a:tcPr/>
                </a:tc>
              </a:tr>
              <a:tr h="43469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计算的</a:t>
                      </a:r>
                      <a:r>
                        <a:rPr lang="en-US" altLang="zh-CN" dirty="0" smtClean="0"/>
                        <a:t>map</a:t>
                      </a:r>
                      <a:r>
                        <a:rPr lang="zh-CN" altLang="en-US" dirty="0" smtClean="0"/>
                        <a:t>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compute_map_num</a:t>
                      </a:r>
                      <a:r>
                        <a:rPr lang="en-US" altLang="zh-CN" dirty="0" smtClean="0"/>
                        <a:t> = min(</a:t>
                      </a:r>
                      <a:r>
                        <a:rPr lang="en-US" altLang="zh-CN" dirty="0" err="1" smtClean="0"/>
                        <a:t>split_num</a:t>
                      </a:r>
                      <a:r>
                        <a:rPr lang="en-US" altLang="zh-CN" dirty="0" smtClean="0"/>
                        <a:t>,  max(</a:t>
                      </a:r>
                      <a:r>
                        <a:rPr lang="en-US" altLang="zh-CN" dirty="0" err="1" smtClean="0"/>
                        <a:t>default_num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dirty="0" err="1" smtClean="0"/>
                        <a:t>goal_num</a:t>
                      </a:r>
                      <a:r>
                        <a:rPr lang="en-US" altLang="zh-CN" dirty="0" smtClean="0"/>
                        <a:t>))</a:t>
                      </a:r>
                      <a:endParaRPr lang="zh-CN" altLang="en-US" dirty="0"/>
                    </a:p>
                  </a:txBody>
                  <a:tcPr/>
                </a:tc>
              </a:tr>
              <a:tr h="373333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最终真实</a:t>
                      </a:r>
                      <a:r>
                        <a:rPr lang="en-US" altLang="zh-CN" dirty="0" smtClean="0"/>
                        <a:t>map</a:t>
                      </a:r>
                      <a:r>
                        <a:rPr lang="zh-CN" altLang="en-US" dirty="0" smtClean="0"/>
                        <a:t>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final_map_num</a:t>
                      </a:r>
                      <a:r>
                        <a:rPr lang="en-US" altLang="zh-CN" dirty="0" smtClean="0"/>
                        <a:t> = max(</a:t>
                      </a:r>
                      <a:r>
                        <a:rPr lang="en-US" altLang="zh-CN" dirty="0" err="1" smtClean="0"/>
                        <a:t>compute_map_num</a:t>
                      </a:r>
                      <a:r>
                        <a:rPr lang="en-US" altLang="zh-CN" dirty="0" smtClean="0"/>
                        <a:t>, </a:t>
                      </a:r>
                      <a:r>
                        <a:rPr lang="en-US" altLang="zh-CN" dirty="0" err="1" smtClean="0"/>
                        <a:t>input_file_num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116280" y="4392312"/>
            <a:ext cx="698458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注：</a:t>
            </a:r>
            <a:r>
              <a:rPr lang="zh-TW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</a:t>
            </a:r>
            <a:r>
              <a:rPr lang="en-US" altLang="zh-TW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</a:t>
            </a:r>
            <a:r>
              <a:rPr lang="zh-TW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处理的数据是不能跨越文件的，也就是说</a:t>
            </a:r>
            <a:r>
              <a:rPr lang="en-US" altLang="zh-TW" sz="1400" dirty="0" err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min_map_num</a:t>
            </a:r>
            <a:r>
              <a:rPr lang="en-US" altLang="zh-TW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&gt;= </a:t>
            </a:r>
            <a:r>
              <a:rPr lang="en-US" altLang="zh-TW" sz="1400" dirty="0" err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input_file_num</a:t>
            </a:r>
            <a:endParaRPr kumimoji="1" lang="zh-CN" altLang="en-US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934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5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86"/>
          <p:cNvGrpSpPr/>
          <p:nvPr/>
        </p:nvGrpSpPr>
        <p:grpSpPr>
          <a:xfrm>
            <a:off x="4481817" y="1560244"/>
            <a:ext cx="4296779" cy="2471249"/>
            <a:chOff x="4552949" y="1591929"/>
            <a:chExt cx="4366119" cy="2522498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164247" flipV="1">
              <a:off x="7212990" y="3259838"/>
              <a:ext cx="563293" cy="626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4" name="Picture 3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9878225" flipV="1">
              <a:off x="8211649" y="3972668"/>
              <a:ext cx="558904" cy="622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5" name="Picture 3"/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152643" flipV="1">
              <a:off x="7672523" y="4013457"/>
              <a:ext cx="563293" cy="626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6" name="Picture 3"/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2057140" flipV="1">
              <a:off x="8245135" y="3111865"/>
              <a:ext cx="563293" cy="626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7" name="Picture 3"/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2057140" flipV="1">
              <a:off x="7733400" y="2357195"/>
              <a:ext cx="563293" cy="626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8" name="Picture 3"/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2057140" flipV="1">
              <a:off x="7272375" y="1616057"/>
              <a:ext cx="563293" cy="626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9" name="Picture 3"/>
            <p:cNvPicPr>
              <a:picLocks noChangeAspect="1" noChangeArrowheads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8981151" flipV="1">
              <a:off x="6626991" y="1711212"/>
              <a:ext cx="765578" cy="85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0" name="平行四边形 115"/>
            <p:cNvSpPr/>
            <p:nvPr/>
          </p:nvSpPr>
          <p:spPr>
            <a:xfrm rot="1200000">
              <a:off x="6825944" y="1597157"/>
              <a:ext cx="919687" cy="456299"/>
            </a:xfrm>
            <a:prstGeom prst="parallelogram">
              <a:avLst>
                <a:gd name="adj" fmla="val 88523"/>
              </a:avLst>
            </a:prstGeom>
            <a:solidFill>
              <a:srgbClr val="F8F9FB"/>
            </a:solidFill>
            <a:ln>
              <a:noFill/>
            </a:ln>
            <a:effectLst>
              <a:outerShdw blurRad="457200" dist="114300" dir="15660000" sx="65000" sy="65000" rotWithShape="0">
                <a:prstClr val="black">
                  <a:alpha val="5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1" name="平行四边形 116"/>
            <p:cNvSpPr/>
            <p:nvPr/>
          </p:nvSpPr>
          <p:spPr>
            <a:xfrm rot="16200000">
              <a:off x="6645902" y="2019619"/>
              <a:ext cx="740288" cy="477033"/>
            </a:xfrm>
            <a:prstGeom prst="parallelogram">
              <a:avLst>
                <a:gd name="adj" fmla="val 36484"/>
              </a:avLst>
            </a:prstGeom>
            <a:solidFill>
              <a:srgbClr val="00AEEF"/>
            </a:solidFill>
            <a:ln w="14288" cap="flat">
              <a:noFill/>
              <a:prstDash val="solid"/>
              <a:miter lim="800000"/>
            </a:ln>
            <a:effectLst>
              <a:outerShdw blurRad="101600" dist="50800" dir="5400000" sx="102000" sy="102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" name="平行四边形 117"/>
            <p:cNvSpPr/>
            <p:nvPr/>
          </p:nvSpPr>
          <p:spPr>
            <a:xfrm rot="9071256">
              <a:off x="7074221" y="1950233"/>
              <a:ext cx="890783" cy="502656"/>
            </a:xfrm>
            <a:prstGeom prst="parallelogram">
              <a:avLst>
                <a:gd name="adj" fmla="val 55040"/>
              </a:avLst>
            </a:prstGeom>
            <a:solidFill>
              <a:srgbClr val="BECCCD"/>
            </a:solidFill>
            <a:ln>
              <a:noFill/>
            </a:ln>
            <a:effectLst>
              <a:innerShdw blurRad="292100" dist="165100" dir="4200000">
                <a:prstClr val="black">
                  <a:alpha val="1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3" name="五边形 118"/>
            <p:cNvSpPr/>
            <p:nvPr/>
          </p:nvSpPr>
          <p:spPr>
            <a:xfrm flipH="1">
              <a:off x="5503720" y="3371869"/>
              <a:ext cx="2227320" cy="568209"/>
            </a:xfrm>
            <a:prstGeom prst="homePlate">
              <a:avLst>
                <a:gd name="adj" fmla="val 37444"/>
              </a:avLst>
            </a:prstGeom>
            <a:solidFill>
              <a:srgbClr val="00AEEF"/>
            </a:solidFill>
            <a:ln w="14288" cap="flat">
              <a:noFill/>
              <a:prstDash val="solid"/>
              <a:miter lim="800000"/>
            </a:ln>
            <a:effectLst>
              <a:reflection blurRad="6350" stA="52000" endA="300" endPos="35000" dir="5400000" sy="-100000" algn="bl" rotWithShape="0"/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>
                <a:sym typeface="Batang" panose="02030600000101010101" charset="-127"/>
              </a:endParaRPr>
            </a:p>
          </p:txBody>
        </p:sp>
        <p:sp>
          <p:nvSpPr>
            <p:cNvPr id="34" name="平行四边形 119"/>
            <p:cNvSpPr/>
            <p:nvPr/>
          </p:nvSpPr>
          <p:spPr>
            <a:xfrm rot="1200000">
              <a:off x="7302977" y="2335693"/>
              <a:ext cx="919687" cy="456299"/>
            </a:xfrm>
            <a:prstGeom prst="parallelogram">
              <a:avLst>
                <a:gd name="adj" fmla="val 88523"/>
              </a:avLst>
            </a:prstGeom>
            <a:solidFill>
              <a:srgbClr val="F8F9FB"/>
            </a:solidFill>
            <a:ln>
              <a:noFill/>
            </a:ln>
            <a:effectLst>
              <a:outerShdw blurRad="457200" dist="114300" dir="15660000" sx="65000" sy="65000" rotWithShape="0">
                <a:prstClr val="black">
                  <a:alpha val="5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5" name="平行四边形 120"/>
            <p:cNvSpPr/>
            <p:nvPr/>
          </p:nvSpPr>
          <p:spPr>
            <a:xfrm rot="16200000">
              <a:off x="7122935" y="2758157"/>
              <a:ext cx="740288" cy="477033"/>
            </a:xfrm>
            <a:prstGeom prst="parallelogram">
              <a:avLst>
                <a:gd name="adj" fmla="val 36484"/>
              </a:avLst>
            </a:prstGeom>
            <a:solidFill>
              <a:srgbClr val="0070C0"/>
            </a:solidFill>
            <a:ln w="14288" cap="flat">
              <a:noFill/>
              <a:prstDash val="solid"/>
              <a:miter lim="800000"/>
            </a:ln>
            <a:effectLst>
              <a:outerShdw blurRad="101600" dist="50800" dir="5400000" sx="102000" sy="102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6" name="平行四边形 121"/>
            <p:cNvSpPr/>
            <p:nvPr/>
          </p:nvSpPr>
          <p:spPr>
            <a:xfrm rot="9071256">
              <a:off x="7551254" y="2688771"/>
              <a:ext cx="890783" cy="502656"/>
            </a:xfrm>
            <a:prstGeom prst="parallelogram">
              <a:avLst>
                <a:gd name="adj" fmla="val 55040"/>
              </a:avLst>
            </a:prstGeom>
            <a:solidFill>
              <a:srgbClr val="BECCCD"/>
            </a:solidFill>
            <a:ln>
              <a:noFill/>
            </a:ln>
            <a:effectLst>
              <a:innerShdw blurRad="292100" dist="165100" dir="4200000">
                <a:prstClr val="black">
                  <a:alpha val="1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7" name="平行四边形 122"/>
            <p:cNvSpPr/>
            <p:nvPr/>
          </p:nvSpPr>
          <p:spPr>
            <a:xfrm rot="1200000">
              <a:off x="7780009" y="3083302"/>
              <a:ext cx="919687" cy="456299"/>
            </a:xfrm>
            <a:prstGeom prst="parallelogram">
              <a:avLst>
                <a:gd name="adj" fmla="val 88523"/>
              </a:avLst>
            </a:prstGeom>
            <a:solidFill>
              <a:srgbClr val="F8F9FB"/>
            </a:solidFill>
            <a:ln>
              <a:noFill/>
            </a:ln>
            <a:effectLst>
              <a:outerShdw blurRad="457200" dist="114300" dir="15660000" sx="65000" sy="65000" rotWithShape="0">
                <a:prstClr val="black">
                  <a:alpha val="5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38" name="平行四边形 123"/>
            <p:cNvSpPr/>
            <p:nvPr/>
          </p:nvSpPr>
          <p:spPr>
            <a:xfrm rot="16200000">
              <a:off x="7599968" y="3505766"/>
              <a:ext cx="740288" cy="477033"/>
            </a:xfrm>
            <a:prstGeom prst="parallelogram">
              <a:avLst>
                <a:gd name="adj" fmla="val 36484"/>
              </a:avLst>
            </a:prstGeom>
            <a:solidFill>
              <a:srgbClr val="00AEEF"/>
            </a:solidFill>
            <a:ln w="14288" cap="flat">
              <a:noFill/>
              <a:prstDash val="solid"/>
              <a:miter lim="800000"/>
            </a:ln>
            <a:effectLst>
              <a:outerShdw blurRad="101600" dist="50800" dir="5400000" sx="102000" sy="102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9" name="平行四边形 124"/>
            <p:cNvSpPr/>
            <p:nvPr/>
          </p:nvSpPr>
          <p:spPr>
            <a:xfrm rot="9071256">
              <a:off x="8028285" y="3436379"/>
              <a:ext cx="890783" cy="502656"/>
            </a:xfrm>
            <a:prstGeom prst="parallelogram">
              <a:avLst>
                <a:gd name="adj" fmla="val 55040"/>
              </a:avLst>
            </a:prstGeom>
            <a:solidFill>
              <a:srgbClr val="BECCCD"/>
            </a:solidFill>
            <a:ln>
              <a:noFill/>
            </a:ln>
            <a:effectLst>
              <a:innerShdw blurRad="292100" dist="165100" dir="4200000">
                <a:prstClr val="black">
                  <a:alpha val="1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40" name="五边形 125"/>
            <p:cNvSpPr/>
            <p:nvPr/>
          </p:nvSpPr>
          <p:spPr>
            <a:xfrm flipH="1">
              <a:off x="5022115" y="2625012"/>
              <a:ext cx="2238255" cy="568209"/>
            </a:xfrm>
            <a:prstGeom prst="homePlate">
              <a:avLst>
                <a:gd name="adj" fmla="val 37444"/>
              </a:avLst>
            </a:prstGeom>
            <a:solidFill>
              <a:srgbClr val="0070C0"/>
            </a:solidFill>
            <a:ln w="14288" cap="flat">
              <a:noFill/>
              <a:prstDash val="solid"/>
              <a:miter lim="800000"/>
            </a:ln>
            <a:effectLst>
              <a:reflection blurRad="6350" stA="52000" endA="300" endPos="35000" dir="5400000" sy="-100000" algn="bl" rotWithShape="0"/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 dirty="0">
                <a:sym typeface="Batang" panose="02030600000101010101" charset="-127"/>
              </a:endParaRPr>
            </a:p>
          </p:txBody>
        </p:sp>
        <p:sp>
          <p:nvSpPr>
            <p:cNvPr id="41" name="五边形 126"/>
            <p:cNvSpPr/>
            <p:nvPr/>
          </p:nvSpPr>
          <p:spPr>
            <a:xfrm flipH="1">
              <a:off x="4552949" y="1883949"/>
              <a:ext cx="2227320" cy="568209"/>
            </a:xfrm>
            <a:prstGeom prst="homePlate">
              <a:avLst>
                <a:gd name="adj" fmla="val 40583"/>
              </a:avLst>
            </a:prstGeom>
            <a:solidFill>
              <a:srgbClr val="00AEEF"/>
            </a:solidFill>
            <a:ln w="14288" cap="flat">
              <a:noFill/>
              <a:prstDash val="solid"/>
              <a:miter lim="800000"/>
            </a:ln>
            <a:effectLst>
              <a:reflection blurRad="6350" stA="52000" endA="300" endPos="35000" dir="5400000" sy="-100000" algn="bl" rotWithShape="0"/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>
                <a:sym typeface="Batang" panose="02030600000101010101" charset="-127"/>
              </a:endParaRPr>
            </a:p>
          </p:txBody>
        </p:sp>
        <p:sp>
          <p:nvSpPr>
            <p:cNvPr id="42" name="Freeform 89"/>
            <p:cNvSpPr>
              <a:spLocks noEditPoints="1"/>
            </p:cNvSpPr>
            <p:nvPr/>
          </p:nvSpPr>
          <p:spPr bwMode="black">
            <a:xfrm>
              <a:off x="7563794" y="2376547"/>
              <a:ext cx="422573" cy="268028"/>
            </a:xfrm>
            <a:custGeom>
              <a:avLst/>
              <a:gdLst>
                <a:gd name="T0" fmla="*/ 350 w 3153"/>
                <a:gd name="T1" fmla="*/ 935 h 2031"/>
                <a:gd name="T2" fmla="*/ 788 w 3153"/>
                <a:gd name="T3" fmla="*/ 0 h 2031"/>
                <a:gd name="T4" fmla="*/ 2918 w 3153"/>
                <a:gd name="T5" fmla="*/ 1882 h 2031"/>
                <a:gd name="T6" fmla="*/ 2403 w 3153"/>
                <a:gd name="T7" fmla="*/ 1493 h 2031"/>
                <a:gd name="T8" fmla="*/ 2244 w 3153"/>
                <a:gd name="T9" fmla="*/ 1424 h 2031"/>
                <a:gd name="T10" fmla="*/ 2391 w 3153"/>
                <a:gd name="T11" fmla="*/ 1458 h 2031"/>
                <a:gd name="T12" fmla="*/ 1437 w 3153"/>
                <a:gd name="T13" fmla="*/ 1486 h 2031"/>
                <a:gd name="T14" fmla="*/ 1460 w 3153"/>
                <a:gd name="T15" fmla="*/ 1427 h 2031"/>
                <a:gd name="T16" fmla="*/ 1588 w 3153"/>
                <a:gd name="T17" fmla="*/ 1440 h 2031"/>
                <a:gd name="T18" fmla="*/ 1563 w 3153"/>
                <a:gd name="T19" fmla="*/ 1636 h 2031"/>
                <a:gd name="T20" fmla="*/ 1421 w 3153"/>
                <a:gd name="T21" fmla="*/ 1612 h 2031"/>
                <a:gd name="T22" fmla="*/ 1170 w 3153"/>
                <a:gd name="T23" fmla="*/ 1604 h 2031"/>
                <a:gd name="T24" fmla="*/ 1340 w 3153"/>
                <a:gd name="T25" fmla="*/ 1589 h 2031"/>
                <a:gd name="T26" fmla="*/ 1175 w 3153"/>
                <a:gd name="T27" fmla="*/ 1631 h 2031"/>
                <a:gd name="T28" fmla="*/ 1228 w 3153"/>
                <a:gd name="T29" fmla="*/ 1433 h 2031"/>
                <a:gd name="T30" fmla="*/ 1366 w 3153"/>
                <a:gd name="T31" fmla="*/ 1441 h 2031"/>
                <a:gd name="T32" fmla="*/ 916 w 3153"/>
                <a:gd name="T33" fmla="*/ 1607 h 2031"/>
                <a:gd name="T34" fmla="*/ 1099 w 3153"/>
                <a:gd name="T35" fmla="*/ 1564 h 2031"/>
                <a:gd name="T36" fmla="*/ 911 w 3153"/>
                <a:gd name="T37" fmla="*/ 1624 h 2031"/>
                <a:gd name="T38" fmla="*/ 832 w 3153"/>
                <a:gd name="T39" fmla="*/ 1503 h 2031"/>
                <a:gd name="T40" fmla="*/ 922 w 3153"/>
                <a:gd name="T41" fmla="*/ 1437 h 2031"/>
                <a:gd name="T42" fmla="*/ 999 w 3153"/>
                <a:gd name="T43" fmla="*/ 1440 h 2031"/>
                <a:gd name="T44" fmla="*/ 1143 w 3153"/>
                <a:gd name="T45" fmla="*/ 1436 h 2031"/>
                <a:gd name="T46" fmla="*/ 1113 w 3153"/>
                <a:gd name="T47" fmla="*/ 1496 h 2031"/>
                <a:gd name="T48" fmla="*/ 692 w 3153"/>
                <a:gd name="T49" fmla="*/ 1804 h 2031"/>
                <a:gd name="T50" fmla="*/ 574 w 3153"/>
                <a:gd name="T51" fmla="*/ 1739 h 2031"/>
                <a:gd name="T52" fmla="*/ 656 w 3153"/>
                <a:gd name="T53" fmla="*/ 1687 h 2031"/>
                <a:gd name="T54" fmla="*/ 823 w 3153"/>
                <a:gd name="T55" fmla="*/ 1619 h 2031"/>
                <a:gd name="T56" fmla="*/ 669 w 3153"/>
                <a:gd name="T57" fmla="*/ 1638 h 2031"/>
                <a:gd name="T58" fmla="*/ 713 w 3153"/>
                <a:gd name="T59" fmla="*/ 1551 h 2031"/>
                <a:gd name="T60" fmla="*/ 828 w 3153"/>
                <a:gd name="T61" fmla="*/ 1613 h 2031"/>
                <a:gd name="T62" fmla="*/ 1570 w 3153"/>
                <a:gd name="T63" fmla="*/ 1798 h 2031"/>
                <a:gd name="T64" fmla="*/ 850 w 3153"/>
                <a:gd name="T65" fmla="*/ 1803 h 2031"/>
                <a:gd name="T66" fmla="*/ 882 w 3153"/>
                <a:gd name="T67" fmla="*/ 1698 h 2031"/>
                <a:gd name="T68" fmla="*/ 1563 w 3153"/>
                <a:gd name="T69" fmla="*/ 1687 h 2031"/>
                <a:gd name="T70" fmla="*/ 1670 w 3153"/>
                <a:gd name="T71" fmla="*/ 1489 h 2031"/>
                <a:gd name="T72" fmla="*/ 1693 w 3153"/>
                <a:gd name="T73" fmla="*/ 1424 h 2031"/>
                <a:gd name="T74" fmla="*/ 1793 w 3153"/>
                <a:gd name="T75" fmla="*/ 1500 h 2031"/>
                <a:gd name="T76" fmla="*/ 1675 w 3153"/>
                <a:gd name="T77" fmla="*/ 1612 h 2031"/>
                <a:gd name="T78" fmla="*/ 1843 w 3153"/>
                <a:gd name="T79" fmla="*/ 1621 h 2031"/>
                <a:gd name="T80" fmla="*/ 1804 w 3153"/>
                <a:gd name="T81" fmla="*/ 1637 h 2031"/>
                <a:gd name="T82" fmla="*/ 1866 w 3153"/>
                <a:gd name="T83" fmla="*/ 1793 h 2031"/>
                <a:gd name="T84" fmla="*/ 1690 w 3153"/>
                <a:gd name="T85" fmla="*/ 1778 h 2031"/>
                <a:gd name="T86" fmla="*/ 1686 w 3153"/>
                <a:gd name="T87" fmla="*/ 1702 h 2031"/>
                <a:gd name="T88" fmla="*/ 1724 w 3153"/>
                <a:gd name="T89" fmla="*/ 1685 h 2031"/>
                <a:gd name="T90" fmla="*/ 1843 w 3153"/>
                <a:gd name="T91" fmla="*/ 1691 h 2031"/>
                <a:gd name="T92" fmla="*/ 2009 w 3153"/>
                <a:gd name="T93" fmla="*/ 1439 h 2031"/>
                <a:gd name="T94" fmla="*/ 2140 w 3153"/>
                <a:gd name="T95" fmla="*/ 1428 h 2031"/>
                <a:gd name="T96" fmla="*/ 2161 w 3153"/>
                <a:gd name="T97" fmla="*/ 1499 h 2031"/>
                <a:gd name="T98" fmla="*/ 2064 w 3153"/>
                <a:gd name="T99" fmla="*/ 1588 h 2031"/>
                <a:gd name="T100" fmla="*/ 2218 w 3153"/>
                <a:gd name="T101" fmla="*/ 1565 h 2031"/>
                <a:gd name="T102" fmla="*/ 2225 w 3153"/>
                <a:gd name="T103" fmla="*/ 1634 h 2031"/>
                <a:gd name="T104" fmla="*/ 2319 w 3153"/>
                <a:gd name="T105" fmla="*/ 1790 h 2031"/>
                <a:gd name="T106" fmla="*/ 2131 w 3153"/>
                <a:gd name="T107" fmla="*/ 1770 h 2031"/>
                <a:gd name="T108" fmla="*/ 2145 w 3153"/>
                <a:gd name="T109" fmla="*/ 1683 h 2031"/>
                <a:gd name="T110" fmla="*/ 2340 w 3153"/>
                <a:gd name="T111" fmla="*/ 1624 h 2031"/>
                <a:gd name="T112" fmla="*/ 2463 w 3153"/>
                <a:gd name="T113" fmla="*/ 1564 h 2031"/>
                <a:gd name="T114" fmla="*/ 2434 w 3153"/>
                <a:gd name="T115" fmla="*/ 1636 h 2031"/>
                <a:gd name="T116" fmla="*/ 2415 w 3153"/>
                <a:gd name="T117" fmla="*/ 1769 h 2031"/>
                <a:gd name="T118" fmla="*/ 2500 w 3153"/>
                <a:gd name="T119" fmla="*/ 1683 h 2031"/>
                <a:gd name="T120" fmla="*/ 2605 w 3153"/>
                <a:gd name="T121" fmla="*/ 1791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3" h="2031">
                  <a:moveTo>
                    <a:pt x="448" y="830"/>
                  </a:moveTo>
                  <a:cubicBezTo>
                    <a:pt x="368" y="755"/>
                    <a:pt x="368" y="615"/>
                    <a:pt x="448" y="539"/>
                  </a:cubicBezTo>
                  <a:cubicBezTo>
                    <a:pt x="393" y="549"/>
                    <a:pt x="339" y="610"/>
                    <a:pt x="339" y="685"/>
                  </a:cubicBezTo>
                  <a:cubicBezTo>
                    <a:pt x="339" y="759"/>
                    <a:pt x="393" y="820"/>
                    <a:pt x="448" y="830"/>
                  </a:cubicBezTo>
                  <a:close/>
                  <a:moveTo>
                    <a:pt x="2814" y="685"/>
                  </a:moveTo>
                  <a:cubicBezTo>
                    <a:pt x="2815" y="610"/>
                    <a:pt x="2761" y="549"/>
                    <a:pt x="2706" y="539"/>
                  </a:cubicBezTo>
                  <a:cubicBezTo>
                    <a:pt x="2786" y="615"/>
                    <a:pt x="2786" y="755"/>
                    <a:pt x="2706" y="830"/>
                  </a:cubicBezTo>
                  <a:cubicBezTo>
                    <a:pt x="2761" y="820"/>
                    <a:pt x="2815" y="759"/>
                    <a:pt x="2814" y="685"/>
                  </a:cubicBezTo>
                  <a:close/>
                  <a:moveTo>
                    <a:pt x="2804" y="935"/>
                  </a:moveTo>
                  <a:cubicBezTo>
                    <a:pt x="2886" y="904"/>
                    <a:pt x="2970" y="808"/>
                    <a:pt x="2969" y="685"/>
                  </a:cubicBezTo>
                  <a:cubicBezTo>
                    <a:pt x="2970" y="561"/>
                    <a:pt x="2886" y="465"/>
                    <a:pt x="2804" y="434"/>
                  </a:cubicBezTo>
                  <a:cubicBezTo>
                    <a:pt x="2871" y="501"/>
                    <a:pt x="2915" y="591"/>
                    <a:pt x="2914" y="685"/>
                  </a:cubicBezTo>
                  <a:cubicBezTo>
                    <a:pt x="2915" y="778"/>
                    <a:pt x="2871" y="868"/>
                    <a:pt x="2804" y="935"/>
                  </a:cubicBezTo>
                  <a:close/>
                  <a:moveTo>
                    <a:pt x="350" y="935"/>
                  </a:moveTo>
                  <a:cubicBezTo>
                    <a:pt x="282" y="868"/>
                    <a:pt x="239" y="778"/>
                    <a:pt x="239" y="685"/>
                  </a:cubicBezTo>
                  <a:cubicBezTo>
                    <a:pt x="239" y="591"/>
                    <a:pt x="282" y="501"/>
                    <a:pt x="350" y="434"/>
                  </a:cubicBezTo>
                  <a:cubicBezTo>
                    <a:pt x="267" y="465"/>
                    <a:pt x="183" y="561"/>
                    <a:pt x="184" y="685"/>
                  </a:cubicBezTo>
                  <a:cubicBezTo>
                    <a:pt x="183" y="808"/>
                    <a:pt x="267" y="904"/>
                    <a:pt x="350" y="935"/>
                  </a:cubicBezTo>
                  <a:close/>
                  <a:moveTo>
                    <a:pt x="2877" y="1804"/>
                  </a:moveTo>
                  <a:cubicBezTo>
                    <a:pt x="2844" y="1765"/>
                    <a:pt x="2811" y="1726"/>
                    <a:pt x="2778" y="1687"/>
                  </a:cubicBezTo>
                  <a:cubicBezTo>
                    <a:pt x="2705" y="1601"/>
                    <a:pt x="2633" y="1516"/>
                    <a:pt x="2560" y="1430"/>
                  </a:cubicBezTo>
                  <a:cubicBezTo>
                    <a:pt x="2557" y="1426"/>
                    <a:pt x="2553" y="1421"/>
                    <a:pt x="2549" y="1417"/>
                  </a:cubicBezTo>
                  <a:cubicBezTo>
                    <a:pt x="2534" y="1399"/>
                    <a:pt x="2511" y="1389"/>
                    <a:pt x="2489" y="1381"/>
                  </a:cubicBezTo>
                  <a:cubicBezTo>
                    <a:pt x="2466" y="1373"/>
                    <a:pt x="2441" y="1368"/>
                    <a:pt x="2416" y="1367"/>
                  </a:cubicBezTo>
                  <a:cubicBezTo>
                    <a:pt x="2503" y="1344"/>
                    <a:pt x="2567" y="1266"/>
                    <a:pt x="2567" y="1172"/>
                  </a:cubicBezTo>
                  <a:cubicBezTo>
                    <a:pt x="2567" y="202"/>
                    <a:pt x="2567" y="202"/>
                    <a:pt x="2567" y="202"/>
                  </a:cubicBezTo>
                  <a:cubicBezTo>
                    <a:pt x="2567" y="90"/>
                    <a:pt x="2476" y="0"/>
                    <a:pt x="2365" y="0"/>
                  </a:cubicBezTo>
                  <a:cubicBezTo>
                    <a:pt x="788" y="0"/>
                    <a:pt x="788" y="0"/>
                    <a:pt x="788" y="0"/>
                  </a:cubicBezTo>
                  <a:cubicBezTo>
                    <a:pt x="677" y="0"/>
                    <a:pt x="586" y="90"/>
                    <a:pt x="586" y="202"/>
                  </a:cubicBezTo>
                  <a:cubicBezTo>
                    <a:pt x="586" y="1172"/>
                    <a:pt x="586" y="1172"/>
                    <a:pt x="586" y="1172"/>
                  </a:cubicBezTo>
                  <a:cubicBezTo>
                    <a:pt x="586" y="1266"/>
                    <a:pt x="651" y="1345"/>
                    <a:pt x="738" y="1368"/>
                  </a:cubicBezTo>
                  <a:cubicBezTo>
                    <a:pt x="689" y="1370"/>
                    <a:pt x="633" y="1388"/>
                    <a:pt x="600" y="1426"/>
                  </a:cubicBezTo>
                  <a:cubicBezTo>
                    <a:pt x="575" y="1457"/>
                    <a:pt x="549" y="1487"/>
                    <a:pt x="524" y="1518"/>
                  </a:cubicBezTo>
                  <a:cubicBezTo>
                    <a:pt x="446" y="1610"/>
                    <a:pt x="368" y="1703"/>
                    <a:pt x="290" y="1796"/>
                  </a:cubicBezTo>
                  <a:cubicBezTo>
                    <a:pt x="271" y="1819"/>
                    <a:pt x="235" y="1852"/>
                    <a:pt x="235" y="1884"/>
                  </a:cubicBezTo>
                  <a:cubicBezTo>
                    <a:pt x="235" y="1971"/>
                    <a:pt x="235" y="1971"/>
                    <a:pt x="235" y="1971"/>
                  </a:cubicBezTo>
                  <a:cubicBezTo>
                    <a:pt x="236" y="1982"/>
                    <a:pt x="238" y="1993"/>
                    <a:pt x="244" y="2002"/>
                  </a:cubicBezTo>
                  <a:cubicBezTo>
                    <a:pt x="264" y="2030"/>
                    <a:pt x="304" y="2031"/>
                    <a:pt x="336" y="2031"/>
                  </a:cubicBezTo>
                  <a:cubicBezTo>
                    <a:pt x="380" y="2031"/>
                    <a:pt x="2688" y="2031"/>
                    <a:pt x="2758" y="2031"/>
                  </a:cubicBezTo>
                  <a:cubicBezTo>
                    <a:pt x="2792" y="2031"/>
                    <a:pt x="2831" y="2027"/>
                    <a:pt x="2865" y="2020"/>
                  </a:cubicBezTo>
                  <a:cubicBezTo>
                    <a:pt x="2888" y="2016"/>
                    <a:pt x="2915" y="2003"/>
                    <a:pt x="2918" y="1976"/>
                  </a:cubicBezTo>
                  <a:cubicBezTo>
                    <a:pt x="2918" y="1882"/>
                    <a:pt x="2918" y="1882"/>
                    <a:pt x="2918" y="1882"/>
                  </a:cubicBezTo>
                  <a:cubicBezTo>
                    <a:pt x="2921" y="1861"/>
                    <a:pt x="2909" y="1841"/>
                    <a:pt x="2896" y="1826"/>
                  </a:cubicBezTo>
                  <a:cubicBezTo>
                    <a:pt x="2889" y="1818"/>
                    <a:pt x="2883" y="1811"/>
                    <a:pt x="2877" y="1804"/>
                  </a:cubicBezTo>
                  <a:close/>
                  <a:moveTo>
                    <a:pt x="705" y="1159"/>
                  </a:moveTo>
                  <a:cubicBezTo>
                    <a:pt x="705" y="215"/>
                    <a:pt x="705" y="215"/>
                    <a:pt x="705" y="215"/>
                  </a:cubicBezTo>
                  <a:cubicBezTo>
                    <a:pt x="705" y="157"/>
                    <a:pt x="752" y="111"/>
                    <a:pt x="809" y="111"/>
                  </a:cubicBezTo>
                  <a:cubicBezTo>
                    <a:pt x="2344" y="111"/>
                    <a:pt x="2344" y="111"/>
                    <a:pt x="2344" y="111"/>
                  </a:cubicBezTo>
                  <a:cubicBezTo>
                    <a:pt x="2401" y="111"/>
                    <a:pt x="2448" y="157"/>
                    <a:pt x="2448" y="215"/>
                  </a:cubicBezTo>
                  <a:cubicBezTo>
                    <a:pt x="2448" y="1159"/>
                    <a:pt x="2448" y="1159"/>
                    <a:pt x="2448" y="1159"/>
                  </a:cubicBezTo>
                  <a:cubicBezTo>
                    <a:pt x="2448" y="1216"/>
                    <a:pt x="2401" y="1263"/>
                    <a:pt x="2344" y="1263"/>
                  </a:cubicBezTo>
                  <a:cubicBezTo>
                    <a:pt x="809" y="1263"/>
                    <a:pt x="809" y="1263"/>
                    <a:pt x="809" y="1263"/>
                  </a:cubicBezTo>
                  <a:cubicBezTo>
                    <a:pt x="752" y="1263"/>
                    <a:pt x="705" y="1216"/>
                    <a:pt x="705" y="1159"/>
                  </a:cubicBezTo>
                  <a:close/>
                  <a:moveTo>
                    <a:pt x="2407" y="1487"/>
                  </a:moveTo>
                  <a:cubicBezTo>
                    <a:pt x="2407" y="1489"/>
                    <a:pt x="2406" y="1491"/>
                    <a:pt x="2404" y="1493"/>
                  </a:cubicBezTo>
                  <a:cubicBezTo>
                    <a:pt x="2404" y="1493"/>
                    <a:pt x="2403" y="1493"/>
                    <a:pt x="2403" y="1493"/>
                  </a:cubicBezTo>
                  <a:cubicBezTo>
                    <a:pt x="2403" y="1493"/>
                    <a:pt x="2403" y="1493"/>
                    <a:pt x="2403" y="1493"/>
                  </a:cubicBezTo>
                  <a:cubicBezTo>
                    <a:pt x="2403" y="1494"/>
                    <a:pt x="2403" y="1494"/>
                    <a:pt x="2402" y="1494"/>
                  </a:cubicBezTo>
                  <a:cubicBezTo>
                    <a:pt x="2402" y="1494"/>
                    <a:pt x="2402" y="1494"/>
                    <a:pt x="2401" y="1495"/>
                  </a:cubicBezTo>
                  <a:cubicBezTo>
                    <a:pt x="2401" y="1495"/>
                    <a:pt x="2400" y="1495"/>
                    <a:pt x="2400" y="1496"/>
                  </a:cubicBezTo>
                  <a:cubicBezTo>
                    <a:pt x="2399" y="1496"/>
                    <a:pt x="2399" y="1496"/>
                    <a:pt x="2398" y="1496"/>
                  </a:cubicBezTo>
                  <a:cubicBezTo>
                    <a:pt x="2388" y="1501"/>
                    <a:pt x="2374" y="1500"/>
                    <a:pt x="2362" y="1500"/>
                  </a:cubicBezTo>
                  <a:cubicBezTo>
                    <a:pt x="2304" y="1500"/>
                    <a:pt x="2304" y="1500"/>
                    <a:pt x="2304" y="1500"/>
                  </a:cubicBezTo>
                  <a:cubicBezTo>
                    <a:pt x="2293" y="1500"/>
                    <a:pt x="2281" y="1498"/>
                    <a:pt x="2271" y="1493"/>
                  </a:cubicBezTo>
                  <a:cubicBezTo>
                    <a:pt x="2267" y="1491"/>
                    <a:pt x="2263" y="1489"/>
                    <a:pt x="2260" y="1487"/>
                  </a:cubicBezTo>
                  <a:cubicBezTo>
                    <a:pt x="2257" y="1484"/>
                    <a:pt x="2254" y="1482"/>
                    <a:pt x="2252" y="1479"/>
                  </a:cubicBezTo>
                  <a:cubicBezTo>
                    <a:pt x="2250" y="1474"/>
                    <a:pt x="2250" y="1474"/>
                    <a:pt x="2250" y="1474"/>
                  </a:cubicBezTo>
                  <a:cubicBezTo>
                    <a:pt x="2244" y="1463"/>
                    <a:pt x="2236" y="1453"/>
                    <a:pt x="2231" y="1441"/>
                  </a:cubicBezTo>
                  <a:cubicBezTo>
                    <a:pt x="2227" y="1433"/>
                    <a:pt x="2231" y="1429"/>
                    <a:pt x="2238" y="1426"/>
                  </a:cubicBezTo>
                  <a:cubicBezTo>
                    <a:pt x="2240" y="1425"/>
                    <a:pt x="2242" y="1424"/>
                    <a:pt x="2244" y="1424"/>
                  </a:cubicBezTo>
                  <a:cubicBezTo>
                    <a:pt x="2248" y="1423"/>
                    <a:pt x="2253" y="1422"/>
                    <a:pt x="2258" y="1422"/>
                  </a:cubicBezTo>
                  <a:cubicBezTo>
                    <a:pt x="2266" y="1422"/>
                    <a:pt x="2266" y="1422"/>
                    <a:pt x="2266" y="1422"/>
                  </a:cubicBezTo>
                  <a:cubicBezTo>
                    <a:pt x="2266" y="1422"/>
                    <a:pt x="2266" y="1422"/>
                    <a:pt x="2266" y="1422"/>
                  </a:cubicBezTo>
                  <a:cubicBezTo>
                    <a:pt x="2282" y="1422"/>
                    <a:pt x="2297" y="1422"/>
                    <a:pt x="2312" y="1422"/>
                  </a:cubicBezTo>
                  <a:cubicBezTo>
                    <a:pt x="2313" y="1422"/>
                    <a:pt x="2313" y="1422"/>
                    <a:pt x="2313" y="1422"/>
                  </a:cubicBezTo>
                  <a:cubicBezTo>
                    <a:pt x="2328" y="1422"/>
                    <a:pt x="2328" y="1422"/>
                    <a:pt x="2328" y="1422"/>
                  </a:cubicBezTo>
                  <a:cubicBezTo>
                    <a:pt x="2333" y="1422"/>
                    <a:pt x="2339" y="1422"/>
                    <a:pt x="2344" y="1423"/>
                  </a:cubicBezTo>
                  <a:cubicBezTo>
                    <a:pt x="2347" y="1424"/>
                    <a:pt x="2351" y="1425"/>
                    <a:pt x="2354" y="1426"/>
                  </a:cubicBezTo>
                  <a:cubicBezTo>
                    <a:pt x="2355" y="1426"/>
                    <a:pt x="2355" y="1426"/>
                    <a:pt x="2356" y="1426"/>
                  </a:cubicBezTo>
                  <a:cubicBezTo>
                    <a:pt x="2356" y="1427"/>
                    <a:pt x="2356" y="1427"/>
                    <a:pt x="2357" y="1427"/>
                  </a:cubicBezTo>
                  <a:cubicBezTo>
                    <a:pt x="2357" y="1427"/>
                    <a:pt x="2358" y="1427"/>
                    <a:pt x="2358" y="1427"/>
                  </a:cubicBezTo>
                  <a:cubicBezTo>
                    <a:pt x="2363" y="1429"/>
                    <a:pt x="2367" y="1431"/>
                    <a:pt x="2371" y="1433"/>
                  </a:cubicBezTo>
                  <a:cubicBezTo>
                    <a:pt x="2374" y="1436"/>
                    <a:pt x="2377" y="1438"/>
                    <a:pt x="2379" y="1441"/>
                  </a:cubicBezTo>
                  <a:cubicBezTo>
                    <a:pt x="2391" y="1458"/>
                    <a:pt x="2391" y="1458"/>
                    <a:pt x="2391" y="1458"/>
                  </a:cubicBezTo>
                  <a:cubicBezTo>
                    <a:pt x="2394" y="1463"/>
                    <a:pt x="2401" y="1471"/>
                    <a:pt x="2404" y="1478"/>
                  </a:cubicBezTo>
                  <a:cubicBezTo>
                    <a:pt x="2404" y="1478"/>
                    <a:pt x="2404" y="1478"/>
                    <a:pt x="2404" y="1478"/>
                  </a:cubicBezTo>
                  <a:cubicBezTo>
                    <a:pt x="2406" y="1481"/>
                    <a:pt x="2407" y="1484"/>
                    <a:pt x="2407" y="1487"/>
                  </a:cubicBezTo>
                  <a:close/>
                  <a:moveTo>
                    <a:pt x="1589" y="1480"/>
                  </a:moveTo>
                  <a:cubicBezTo>
                    <a:pt x="1589" y="1483"/>
                    <a:pt x="1588" y="1485"/>
                    <a:pt x="1587" y="1487"/>
                  </a:cubicBezTo>
                  <a:cubicBezTo>
                    <a:pt x="1576" y="1507"/>
                    <a:pt x="1525" y="1502"/>
                    <a:pt x="1507" y="1502"/>
                  </a:cubicBezTo>
                  <a:cubicBezTo>
                    <a:pt x="1496" y="1502"/>
                    <a:pt x="1485" y="1502"/>
                    <a:pt x="1474" y="1502"/>
                  </a:cubicBezTo>
                  <a:cubicBezTo>
                    <a:pt x="1464" y="1502"/>
                    <a:pt x="1451" y="1500"/>
                    <a:pt x="1442" y="1493"/>
                  </a:cubicBezTo>
                  <a:cubicBezTo>
                    <a:pt x="1442" y="1493"/>
                    <a:pt x="1441" y="1492"/>
                    <a:pt x="1441" y="1492"/>
                  </a:cubicBezTo>
                  <a:cubicBezTo>
                    <a:pt x="1441" y="1492"/>
                    <a:pt x="1440" y="1491"/>
                    <a:pt x="1440" y="1491"/>
                  </a:cubicBezTo>
                  <a:cubicBezTo>
                    <a:pt x="1439" y="1490"/>
                    <a:pt x="1439" y="1490"/>
                    <a:pt x="1439" y="1489"/>
                  </a:cubicBezTo>
                  <a:cubicBezTo>
                    <a:pt x="1439" y="1489"/>
                    <a:pt x="1439" y="1489"/>
                    <a:pt x="1438" y="1489"/>
                  </a:cubicBezTo>
                  <a:cubicBezTo>
                    <a:pt x="1438" y="1489"/>
                    <a:pt x="1438" y="1489"/>
                    <a:pt x="1438" y="1489"/>
                  </a:cubicBezTo>
                  <a:cubicBezTo>
                    <a:pt x="1438" y="1488"/>
                    <a:pt x="1437" y="1487"/>
                    <a:pt x="1437" y="1486"/>
                  </a:cubicBezTo>
                  <a:cubicBezTo>
                    <a:pt x="1436" y="1484"/>
                    <a:pt x="1436" y="1483"/>
                    <a:pt x="1436" y="1481"/>
                  </a:cubicBezTo>
                  <a:cubicBezTo>
                    <a:pt x="1436" y="1479"/>
                    <a:pt x="1436" y="1479"/>
                    <a:pt x="1436" y="1479"/>
                  </a:cubicBezTo>
                  <a:cubicBezTo>
                    <a:pt x="1437" y="1477"/>
                    <a:pt x="1437" y="1474"/>
                    <a:pt x="1437" y="1472"/>
                  </a:cubicBezTo>
                  <a:cubicBezTo>
                    <a:pt x="1437" y="1471"/>
                    <a:pt x="1437" y="1471"/>
                    <a:pt x="1437" y="1471"/>
                  </a:cubicBezTo>
                  <a:cubicBezTo>
                    <a:pt x="1438" y="1463"/>
                    <a:pt x="1438" y="1454"/>
                    <a:pt x="1440" y="1446"/>
                  </a:cubicBezTo>
                  <a:cubicBezTo>
                    <a:pt x="1440" y="1443"/>
                    <a:pt x="1440" y="1443"/>
                    <a:pt x="1440" y="1443"/>
                  </a:cubicBezTo>
                  <a:cubicBezTo>
                    <a:pt x="1441" y="1441"/>
                    <a:pt x="1442" y="1438"/>
                    <a:pt x="1444" y="1436"/>
                  </a:cubicBezTo>
                  <a:cubicBezTo>
                    <a:pt x="1446" y="1434"/>
                    <a:pt x="1448" y="1433"/>
                    <a:pt x="1450" y="1431"/>
                  </a:cubicBezTo>
                  <a:cubicBezTo>
                    <a:pt x="1450" y="1431"/>
                    <a:pt x="1450" y="1431"/>
                    <a:pt x="1450" y="1431"/>
                  </a:cubicBezTo>
                  <a:cubicBezTo>
                    <a:pt x="1451" y="1431"/>
                    <a:pt x="1451" y="1430"/>
                    <a:pt x="1452" y="1430"/>
                  </a:cubicBezTo>
                  <a:cubicBezTo>
                    <a:pt x="1452" y="1430"/>
                    <a:pt x="1453" y="1430"/>
                    <a:pt x="1453" y="1429"/>
                  </a:cubicBezTo>
                  <a:cubicBezTo>
                    <a:pt x="1453" y="1429"/>
                    <a:pt x="1454" y="1429"/>
                    <a:pt x="1454" y="1429"/>
                  </a:cubicBezTo>
                  <a:cubicBezTo>
                    <a:pt x="1455" y="1428"/>
                    <a:pt x="1457" y="1428"/>
                    <a:pt x="1458" y="1427"/>
                  </a:cubicBezTo>
                  <a:cubicBezTo>
                    <a:pt x="1459" y="1427"/>
                    <a:pt x="1459" y="1427"/>
                    <a:pt x="1460" y="1427"/>
                  </a:cubicBezTo>
                  <a:cubicBezTo>
                    <a:pt x="1461" y="1426"/>
                    <a:pt x="1463" y="1426"/>
                    <a:pt x="1464" y="1426"/>
                  </a:cubicBezTo>
                  <a:cubicBezTo>
                    <a:pt x="1465" y="1426"/>
                    <a:pt x="1465" y="1425"/>
                    <a:pt x="1466" y="1425"/>
                  </a:cubicBezTo>
                  <a:cubicBezTo>
                    <a:pt x="1466" y="1425"/>
                    <a:pt x="1466" y="1425"/>
                    <a:pt x="1466" y="1425"/>
                  </a:cubicBezTo>
                  <a:cubicBezTo>
                    <a:pt x="1467" y="1425"/>
                    <a:pt x="1468" y="1425"/>
                    <a:pt x="1468" y="1425"/>
                  </a:cubicBezTo>
                  <a:cubicBezTo>
                    <a:pt x="1472" y="1424"/>
                    <a:pt x="1476" y="1424"/>
                    <a:pt x="1480" y="1424"/>
                  </a:cubicBezTo>
                  <a:cubicBezTo>
                    <a:pt x="1483" y="1424"/>
                    <a:pt x="1483" y="1424"/>
                    <a:pt x="1483" y="1424"/>
                  </a:cubicBezTo>
                  <a:cubicBezTo>
                    <a:pt x="1487" y="1424"/>
                    <a:pt x="1492" y="1424"/>
                    <a:pt x="1496" y="1424"/>
                  </a:cubicBezTo>
                  <a:cubicBezTo>
                    <a:pt x="1550" y="1424"/>
                    <a:pt x="1550" y="1424"/>
                    <a:pt x="1550" y="1424"/>
                  </a:cubicBezTo>
                  <a:cubicBezTo>
                    <a:pt x="1551" y="1424"/>
                    <a:pt x="1552" y="1424"/>
                    <a:pt x="1554" y="1424"/>
                  </a:cubicBezTo>
                  <a:cubicBezTo>
                    <a:pt x="1554" y="1424"/>
                    <a:pt x="1555" y="1424"/>
                    <a:pt x="1555" y="1424"/>
                  </a:cubicBezTo>
                  <a:cubicBezTo>
                    <a:pt x="1556" y="1424"/>
                    <a:pt x="1558" y="1424"/>
                    <a:pt x="1559" y="1424"/>
                  </a:cubicBezTo>
                  <a:cubicBezTo>
                    <a:pt x="1570" y="1425"/>
                    <a:pt x="1582" y="1428"/>
                    <a:pt x="1586" y="1438"/>
                  </a:cubicBezTo>
                  <a:cubicBezTo>
                    <a:pt x="1587" y="1438"/>
                    <a:pt x="1587" y="1439"/>
                    <a:pt x="1587" y="1440"/>
                  </a:cubicBezTo>
                  <a:cubicBezTo>
                    <a:pt x="1588" y="1440"/>
                    <a:pt x="1588" y="1440"/>
                    <a:pt x="1588" y="1440"/>
                  </a:cubicBezTo>
                  <a:cubicBezTo>
                    <a:pt x="1591" y="1452"/>
                    <a:pt x="1588" y="1466"/>
                    <a:pt x="1589" y="1478"/>
                  </a:cubicBezTo>
                  <a:lnTo>
                    <a:pt x="1589" y="1480"/>
                  </a:lnTo>
                  <a:close/>
                  <a:moveTo>
                    <a:pt x="1511" y="1543"/>
                  </a:moveTo>
                  <a:cubicBezTo>
                    <a:pt x="1531" y="1543"/>
                    <a:pt x="1577" y="1537"/>
                    <a:pt x="1588" y="1559"/>
                  </a:cubicBezTo>
                  <a:cubicBezTo>
                    <a:pt x="1589" y="1561"/>
                    <a:pt x="1590" y="1563"/>
                    <a:pt x="1590" y="1566"/>
                  </a:cubicBezTo>
                  <a:cubicBezTo>
                    <a:pt x="1590" y="1589"/>
                    <a:pt x="1590" y="1589"/>
                    <a:pt x="1590" y="1589"/>
                  </a:cubicBezTo>
                  <a:cubicBezTo>
                    <a:pt x="1590" y="1595"/>
                    <a:pt x="1590" y="1602"/>
                    <a:pt x="1590" y="1609"/>
                  </a:cubicBezTo>
                  <a:cubicBezTo>
                    <a:pt x="1590" y="1609"/>
                    <a:pt x="1590" y="1609"/>
                    <a:pt x="1590" y="1609"/>
                  </a:cubicBezTo>
                  <a:cubicBezTo>
                    <a:pt x="1590" y="1612"/>
                    <a:pt x="1590" y="1612"/>
                    <a:pt x="1590" y="1612"/>
                  </a:cubicBezTo>
                  <a:cubicBezTo>
                    <a:pt x="1590" y="1615"/>
                    <a:pt x="1589" y="1619"/>
                    <a:pt x="1587" y="1622"/>
                  </a:cubicBezTo>
                  <a:cubicBezTo>
                    <a:pt x="1587" y="1622"/>
                    <a:pt x="1586" y="1623"/>
                    <a:pt x="1586" y="1623"/>
                  </a:cubicBezTo>
                  <a:cubicBezTo>
                    <a:pt x="1585" y="1624"/>
                    <a:pt x="1584" y="1625"/>
                    <a:pt x="1583" y="1626"/>
                  </a:cubicBezTo>
                  <a:cubicBezTo>
                    <a:pt x="1583" y="1626"/>
                    <a:pt x="1583" y="1626"/>
                    <a:pt x="1583" y="1626"/>
                  </a:cubicBezTo>
                  <a:cubicBezTo>
                    <a:pt x="1578" y="1631"/>
                    <a:pt x="1571" y="1634"/>
                    <a:pt x="1563" y="1636"/>
                  </a:cubicBezTo>
                  <a:cubicBezTo>
                    <a:pt x="1563" y="1636"/>
                    <a:pt x="1563" y="1636"/>
                    <a:pt x="1563" y="1636"/>
                  </a:cubicBezTo>
                  <a:cubicBezTo>
                    <a:pt x="1563" y="1636"/>
                    <a:pt x="1563" y="1636"/>
                    <a:pt x="1563" y="1636"/>
                  </a:cubicBezTo>
                  <a:cubicBezTo>
                    <a:pt x="1560" y="1637"/>
                    <a:pt x="1558" y="1637"/>
                    <a:pt x="1556" y="1637"/>
                  </a:cubicBezTo>
                  <a:cubicBezTo>
                    <a:pt x="1555" y="1637"/>
                    <a:pt x="1554" y="1637"/>
                    <a:pt x="1554" y="1638"/>
                  </a:cubicBezTo>
                  <a:cubicBezTo>
                    <a:pt x="1551" y="1638"/>
                    <a:pt x="1548" y="1638"/>
                    <a:pt x="1546" y="1638"/>
                  </a:cubicBezTo>
                  <a:cubicBezTo>
                    <a:pt x="1546" y="1638"/>
                    <a:pt x="1546" y="1638"/>
                    <a:pt x="1546" y="1638"/>
                  </a:cubicBezTo>
                  <a:cubicBezTo>
                    <a:pt x="1463" y="1638"/>
                    <a:pt x="1463" y="1638"/>
                    <a:pt x="1463" y="1638"/>
                  </a:cubicBezTo>
                  <a:cubicBezTo>
                    <a:pt x="1453" y="1638"/>
                    <a:pt x="1441" y="1636"/>
                    <a:pt x="1432" y="1631"/>
                  </a:cubicBezTo>
                  <a:cubicBezTo>
                    <a:pt x="1432" y="1631"/>
                    <a:pt x="1432" y="1631"/>
                    <a:pt x="1432" y="1631"/>
                  </a:cubicBezTo>
                  <a:cubicBezTo>
                    <a:pt x="1432" y="1631"/>
                    <a:pt x="1432" y="1630"/>
                    <a:pt x="1432" y="1630"/>
                  </a:cubicBezTo>
                  <a:cubicBezTo>
                    <a:pt x="1431" y="1629"/>
                    <a:pt x="1429" y="1628"/>
                    <a:pt x="1427" y="1627"/>
                  </a:cubicBezTo>
                  <a:cubicBezTo>
                    <a:pt x="1426" y="1626"/>
                    <a:pt x="1425" y="1624"/>
                    <a:pt x="1424" y="1623"/>
                  </a:cubicBezTo>
                  <a:cubicBezTo>
                    <a:pt x="1424" y="1623"/>
                    <a:pt x="1424" y="1623"/>
                    <a:pt x="1424" y="1622"/>
                  </a:cubicBezTo>
                  <a:cubicBezTo>
                    <a:pt x="1422" y="1619"/>
                    <a:pt x="1421" y="1616"/>
                    <a:pt x="1421" y="1612"/>
                  </a:cubicBezTo>
                  <a:cubicBezTo>
                    <a:pt x="1422" y="1606"/>
                    <a:pt x="1422" y="1606"/>
                    <a:pt x="1422" y="1606"/>
                  </a:cubicBezTo>
                  <a:cubicBezTo>
                    <a:pt x="1422" y="1606"/>
                    <a:pt x="1422" y="1606"/>
                    <a:pt x="1422" y="1606"/>
                  </a:cubicBezTo>
                  <a:cubicBezTo>
                    <a:pt x="1424" y="1593"/>
                    <a:pt x="1425" y="1580"/>
                    <a:pt x="1427" y="1567"/>
                  </a:cubicBezTo>
                  <a:cubicBezTo>
                    <a:pt x="1427" y="1566"/>
                    <a:pt x="1427" y="1566"/>
                    <a:pt x="1427" y="1566"/>
                  </a:cubicBezTo>
                  <a:cubicBezTo>
                    <a:pt x="1427" y="1566"/>
                    <a:pt x="1427" y="1566"/>
                    <a:pt x="1427" y="1565"/>
                  </a:cubicBezTo>
                  <a:cubicBezTo>
                    <a:pt x="1432" y="1536"/>
                    <a:pt x="1490" y="1543"/>
                    <a:pt x="1511" y="1543"/>
                  </a:cubicBezTo>
                  <a:close/>
                  <a:moveTo>
                    <a:pt x="1175" y="1631"/>
                  </a:moveTo>
                  <a:cubicBezTo>
                    <a:pt x="1173" y="1630"/>
                    <a:pt x="1172" y="1629"/>
                    <a:pt x="1170" y="1627"/>
                  </a:cubicBezTo>
                  <a:cubicBezTo>
                    <a:pt x="1169" y="1626"/>
                    <a:pt x="1169" y="1625"/>
                    <a:pt x="1168" y="1624"/>
                  </a:cubicBezTo>
                  <a:cubicBezTo>
                    <a:pt x="1168" y="1623"/>
                    <a:pt x="1168" y="1623"/>
                    <a:pt x="1168" y="1623"/>
                  </a:cubicBezTo>
                  <a:cubicBezTo>
                    <a:pt x="1166" y="1620"/>
                    <a:pt x="1166" y="1616"/>
                    <a:pt x="1167" y="1613"/>
                  </a:cubicBezTo>
                  <a:cubicBezTo>
                    <a:pt x="1169" y="1607"/>
                    <a:pt x="1169" y="1607"/>
                    <a:pt x="1169" y="1607"/>
                  </a:cubicBezTo>
                  <a:cubicBezTo>
                    <a:pt x="1169" y="1607"/>
                    <a:pt x="1169" y="1607"/>
                    <a:pt x="1169" y="1607"/>
                  </a:cubicBezTo>
                  <a:cubicBezTo>
                    <a:pt x="1169" y="1606"/>
                    <a:pt x="1169" y="1605"/>
                    <a:pt x="1170" y="1604"/>
                  </a:cubicBezTo>
                  <a:cubicBezTo>
                    <a:pt x="1181" y="1567"/>
                    <a:pt x="1181" y="1567"/>
                    <a:pt x="1181" y="1567"/>
                  </a:cubicBezTo>
                  <a:cubicBezTo>
                    <a:pt x="1181" y="1566"/>
                    <a:pt x="1181" y="1566"/>
                    <a:pt x="1182" y="1565"/>
                  </a:cubicBezTo>
                  <a:cubicBezTo>
                    <a:pt x="1193" y="1537"/>
                    <a:pt x="1244" y="1543"/>
                    <a:pt x="1268" y="1543"/>
                  </a:cubicBezTo>
                  <a:cubicBezTo>
                    <a:pt x="1278" y="1543"/>
                    <a:pt x="1297" y="1542"/>
                    <a:pt x="1314" y="1543"/>
                  </a:cubicBezTo>
                  <a:cubicBezTo>
                    <a:pt x="1317" y="1544"/>
                    <a:pt x="1320" y="1544"/>
                    <a:pt x="1323" y="1545"/>
                  </a:cubicBezTo>
                  <a:cubicBezTo>
                    <a:pt x="1323" y="1545"/>
                    <a:pt x="1323" y="1545"/>
                    <a:pt x="1324" y="1545"/>
                  </a:cubicBezTo>
                  <a:cubicBezTo>
                    <a:pt x="1332" y="1547"/>
                    <a:pt x="1339" y="1551"/>
                    <a:pt x="1342" y="1556"/>
                  </a:cubicBezTo>
                  <a:cubicBezTo>
                    <a:pt x="1342" y="1557"/>
                    <a:pt x="1342" y="1557"/>
                    <a:pt x="1343" y="1557"/>
                  </a:cubicBezTo>
                  <a:cubicBezTo>
                    <a:pt x="1343" y="1558"/>
                    <a:pt x="1343" y="1558"/>
                    <a:pt x="1343" y="1558"/>
                  </a:cubicBezTo>
                  <a:cubicBezTo>
                    <a:pt x="1343" y="1558"/>
                    <a:pt x="1343" y="1559"/>
                    <a:pt x="1343" y="1559"/>
                  </a:cubicBezTo>
                  <a:cubicBezTo>
                    <a:pt x="1344" y="1561"/>
                    <a:pt x="1345" y="1564"/>
                    <a:pt x="1344" y="1567"/>
                  </a:cubicBezTo>
                  <a:cubicBezTo>
                    <a:pt x="1344" y="1569"/>
                    <a:pt x="1344" y="1569"/>
                    <a:pt x="1344" y="1569"/>
                  </a:cubicBezTo>
                  <a:cubicBezTo>
                    <a:pt x="1344" y="1569"/>
                    <a:pt x="1344" y="1569"/>
                    <a:pt x="1344" y="1569"/>
                  </a:cubicBezTo>
                  <a:cubicBezTo>
                    <a:pt x="1343" y="1576"/>
                    <a:pt x="1341" y="1583"/>
                    <a:pt x="1340" y="1589"/>
                  </a:cubicBezTo>
                  <a:cubicBezTo>
                    <a:pt x="1336" y="1612"/>
                    <a:pt x="1336" y="1612"/>
                    <a:pt x="1336" y="1612"/>
                  </a:cubicBezTo>
                  <a:cubicBezTo>
                    <a:pt x="1336" y="1616"/>
                    <a:pt x="1334" y="1619"/>
                    <a:pt x="1331" y="1622"/>
                  </a:cubicBezTo>
                  <a:cubicBezTo>
                    <a:pt x="1331" y="1623"/>
                    <a:pt x="1330" y="1623"/>
                    <a:pt x="1330" y="1623"/>
                  </a:cubicBezTo>
                  <a:cubicBezTo>
                    <a:pt x="1330" y="1624"/>
                    <a:pt x="1329" y="1624"/>
                    <a:pt x="1329" y="1624"/>
                  </a:cubicBezTo>
                  <a:cubicBezTo>
                    <a:pt x="1328" y="1625"/>
                    <a:pt x="1327" y="1626"/>
                    <a:pt x="1326" y="1627"/>
                  </a:cubicBezTo>
                  <a:cubicBezTo>
                    <a:pt x="1320" y="1632"/>
                    <a:pt x="1312" y="1635"/>
                    <a:pt x="1305" y="1636"/>
                  </a:cubicBezTo>
                  <a:cubicBezTo>
                    <a:pt x="1305" y="1637"/>
                    <a:pt x="1305" y="1637"/>
                    <a:pt x="1305" y="1637"/>
                  </a:cubicBezTo>
                  <a:cubicBezTo>
                    <a:pt x="1304" y="1637"/>
                    <a:pt x="1304" y="1637"/>
                    <a:pt x="1304" y="1637"/>
                  </a:cubicBezTo>
                  <a:cubicBezTo>
                    <a:pt x="1302" y="1637"/>
                    <a:pt x="1300" y="1638"/>
                    <a:pt x="1297" y="1638"/>
                  </a:cubicBezTo>
                  <a:cubicBezTo>
                    <a:pt x="1297" y="1638"/>
                    <a:pt x="1296" y="1638"/>
                    <a:pt x="1295" y="1638"/>
                  </a:cubicBezTo>
                  <a:cubicBezTo>
                    <a:pt x="1292" y="1638"/>
                    <a:pt x="1290" y="1639"/>
                    <a:pt x="1287" y="1639"/>
                  </a:cubicBezTo>
                  <a:cubicBezTo>
                    <a:pt x="1287" y="1639"/>
                    <a:pt x="1287" y="1639"/>
                    <a:pt x="1287" y="1639"/>
                  </a:cubicBezTo>
                  <a:cubicBezTo>
                    <a:pt x="1204" y="1639"/>
                    <a:pt x="1204" y="1639"/>
                    <a:pt x="1204" y="1639"/>
                  </a:cubicBezTo>
                  <a:cubicBezTo>
                    <a:pt x="1194" y="1639"/>
                    <a:pt x="1183" y="1637"/>
                    <a:pt x="1175" y="1631"/>
                  </a:cubicBezTo>
                  <a:cubicBezTo>
                    <a:pt x="1175" y="1631"/>
                    <a:pt x="1175" y="1631"/>
                    <a:pt x="1175" y="1631"/>
                  </a:cubicBezTo>
                  <a:close/>
                  <a:moveTo>
                    <a:pt x="1278" y="1502"/>
                  </a:moveTo>
                  <a:cubicBezTo>
                    <a:pt x="1266" y="1502"/>
                    <a:pt x="1253" y="1502"/>
                    <a:pt x="1241" y="1502"/>
                  </a:cubicBezTo>
                  <a:cubicBezTo>
                    <a:pt x="1230" y="1502"/>
                    <a:pt x="1213" y="1500"/>
                    <a:pt x="1207" y="1489"/>
                  </a:cubicBezTo>
                  <a:cubicBezTo>
                    <a:pt x="1207" y="1488"/>
                    <a:pt x="1207" y="1487"/>
                    <a:pt x="1207" y="1486"/>
                  </a:cubicBezTo>
                  <a:cubicBezTo>
                    <a:pt x="1206" y="1486"/>
                    <a:pt x="1206" y="1485"/>
                    <a:pt x="1206" y="1484"/>
                  </a:cubicBezTo>
                  <a:cubicBezTo>
                    <a:pt x="1206" y="1483"/>
                    <a:pt x="1207" y="1482"/>
                    <a:pt x="1207" y="1481"/>
                  </a:cubicBezTo>
                  <a:cubicBezTo>
                    <a:pt x="1207" y="1481"/>
                    <a:pt x="1207" y="1481"/>
                    <a:pt x="1207" y="1481"/>
                  </a:cubicBezTo>
                  <a:cubicBezTo>
                    <a:pt x="1207" y="1481"/>
                    <a:pt x="1207" y="1481"/>
                    <a:pt x="1207" y="1481"/>
                  </a:cubicBezTo>
                  <a:cubicBezTo>
                    <a:pt x="1207" y="1478"/>
                    <a:pt x="1209" y="1474"/>
                    <a:pt x="1210" y="1472"/>
                  </a:cubicBezTo>
                  <a:cubicBezTo>
                    <a:pt x="1212" y="1463"/>
                    <a:pt x="1214" y="1453"/>
                    <a:pt x="1218" y="1445"/>
                  </a:cubicBezTo>
                  <a:cubicBezTo>
                    <a:pt x="1218" y="1444"/>
                    <a:pt x="1218" y="1444"/>
                    <a:pt x="1218" y="1444"/>
                  </a:cubicBezTo>
                  <a:cubicBezTo>
                    <a:pt x="1219" y="1441"/>
                    <a:pt x="1221" y="1438"/>
                    <a:pt x="1223" y="1436"/>
                  </a:cubicBezTo>
                  <a:cubicBezTo>
                    <a:pt x="1225" y="1435"/>
                    <a:pt x="1226" y="1434"/>
                    <a:pt x="1228" y="1433"/>
                  </a:cubicBezTo>
                  <a:cubicBezTo>
                    <a:pt x="1233" y="1429"/>
                    <a:pt x="1239" y="1427"/>
                    <a:pt x="1245" y="1426"/>
                  </a:cubicBezTo>
                  <a:cubicBezTo>
                    <a:pt x="1246" y="1426"/>
                    <a:pt x="1246" y="1426"/>
                    <a:pt x="1247" y="1426"/>
                  </a:cubicBezTo>
                  <a:cubicBezTo>
                    <a:pt x="1251" y="1425"/>
                    <a:pt x="1257" y="1424"/>
                    <a:pt x="1262" y="1424"/>
                  </a:cubicBezTo>
                  <a:cubicBezTo>
                    <a:pt x="1269" y="1424"/>
                    <a:pt x="1269" y="1424"/>
                    <a:pt x="1269" y="1424"/>
                  </a:cubicBezTo>
                  <a:cubicBezTo>
                    <a:pt x="1271" y="1424"/>
                    <a:pt x="1274" y="1424"/>
                    <a:pt x="1276" y="1424"/>
                  </a:cubicBezTo>
                  <a:cubicBezTo>
                    <a:pt x="1291" y="1424"/>
                    <a:pt x="1307" y="1424"/>
                    <a:pt x="1322" y="1424"/>
                  </a:cubicBezTo>
                  <a:cubicBezTo>
                    <a:pt x="1324" y="1424"/>
                    <a:pt x="1326" y="1424"/>
                    <a:pt x="1329" y="1424"/>
                  </a:cubicBezTo>
                  <a:cubicBezTo>
                    <a:pt x="1331" y="1424"/>
                    <a:pt x="1331" y="1424"/>
                    <a:pt x="1331" y="1424"/>
                  </a:cubicBezTo>
                  <a:cubicBezTo>
                    <a:pt x="1332" y="1424"/>
                    <a:pt x="1332" y="1424"/>
                    <a:pt x="1333" y="1424"/>
                  </a:cubicBezTo>
                  <a:cubicBezTo>
                    <a:pt x="1335" y="1424"/>
                    <a:pt x="1337" y="1424"/>
                    <a:pt x="1339" y="1425"/>
                  </a:cubicBezTo>
                  <a:cubicBezTo>
                    <a:pt x="1339" y="1425"/>
                    <a:pt x="1339" y="1425"/>
                    <a:pt x="1339" y="1425"/>
                  </a:cubicBezTo>
                  <a:cubicBezTo>
                    <a:pt x="1351" y="1426"/>
                    <a:pt x="1364" y="1429"/>
                    <a:pt x="1366" y="1439"/>
                  </a:cubicBezTo>
                  <a:cubicBezTo>
                    <a:pt x="1366" y="1439"/>
                    <a:pt x="1366" y="1440"/>
                    <a:pt x="1366" y="1440"/>
                  </a:cubicBezTo>
                  <a:cubicBezTo>
                    <a:pt x="1366" y="1440"/>
                    <a:pt x="1366" y="1440"/>
                    <a:pt x="1366" y="1441"/>
                  </a:cubicBezTo>
                  <a:cubicBezTo>
                    <a:pt x="1367" y="1452"/>
                    <a:pt x="1362" y="1467"/>
                    <a:pt x="1360" y="1478"/>
                  </a:cubicBezTo>
                  <a:cubicBezTo>
                    <a:pt x="1360" y="1478"/>
                    <a:pt x="1360" y="1478"/>
                    <a:pt x="1360" y="1478"/>
                  </a:cubicBezTo>
                  <a:cubicBezTo>
                    <a:pt x="1359" y="1481"/>
                    <a:pt x="1359" y="1481"/>
                    <a:pt x="1359" y="1481"/>
                  </a:cubicBezTo>
                  <a:cubicBezTo>
                    <a:pt x="1359" y="1483"/>
                    <a:pt x="1358" y="1485"/>
                    <a:pt x="1356" y="1487"/>
                  </a:cubicBezTo>
                  <a:cubicBezTo>
                    <a:pt x="1356" y="1488"/>
                    <a:pt x="1355" y="1488"/>
                    <a:pt x="1355" y="1489"/>
                  </a:cubicBezTo>
                  <a:cubicBezTo>
                    <a:pt x="1355" y="1489"/>
                    <a:pt x="1355" y="1489"/>
                    <a:pt x="1355" y="1489"/>
                  </a:cubicBezTo>
                  <a:cubicBezTo>
                    <a:pt x="1355" y="1489"/>
                    <a:pt x="1355" y="1489"/>
                    <a:pt x="1354" y="1489"/>
                  </a:cubicBezTo>
                  <a:cubicBezTo>
                    <a:pt x="1339" y="1507"/>
                    <a:pt x="1298" y="1502"/>
                    <a:pt x="1278" y="1502"/>
                  </a:cubicBezTo>
                  <a:close/>
                  <a:moveTo>
                    <a:pt x="911" y="1620"/>
                  </a:moveTo>
                  <a:cubicBezTo>
                    <a:pt x="911" y="1619"/>
                    <a:pt x="911" y="1618"/>
                    <a:pt x="911" y="1618"/>
                  </a:cubicBezTo>
                  <a:cubicBezTo>
                    <a:pt x="912" y="1616"/>
                    <a:pt x="912" y="1615"/>
                    <a:pt x="913" y="1614"/>
                  </a:cubicBezTo>
                  <a:cubicBezTo>
                    <a:pt x="913" y="1614"/>
                    <a:pt x="913" y="1614"/>
                    <a:pt x="913" y="1613"/>
                  </a:cubicBezTo>
                  <a:cubicBezTo>
                    <a:pt x="913" y="1612"/>
                    <a:pt x="913" y="1612"/>
                    <a:pt x="913" y="1612"/>
                  </a:cubicBezTo>
                  <a:cubicBezTo>
                    <a:pt x="914" y="1611"/>
                    <a:pt x="915" y="1609"/>
                    <a:pt x="916" y="1607"/>
                  </a:cubicBezTo>
                  <a:cubicBezTo>
                    <a:pt x="922" y="1594"/>
                    <a:pt x="928" y="1582"/>
                    <a:pt x="935" y="1569"/>
                  </a:cubicBezTo>
                  <a:cubicBezTo>
                    <a:pt x="935" y="1569"/>
                    <a:pt x="935" y="1569"/>
                    <a:pt x="935" y="1569"/>
                  </a:cubicBezTo>
                  <a:cubicBezTo>
                    <a:pt x="935" y="1568"/>
                    <a:pt x="935" y="1568"/>
                    <a:pt x="935" y="1568"/>
                  </a:cubicBezTo>
                  <a:cubicBezTo>
                    <a:pt x="936" y="1567"/>
                    <a:pt x="936" y="1566"/>
                    <a:pt x="937" y="1566"/>
                  </a:cubicBezTo>
                  <a:cubicBezTo>
                    <a:pt x="937" y="1565"/>
                    <a:pt x="938" y="1564"/>
                    <a:pt x="938" y="1563"/>
                  </a:cubicBezTo>
                  <a:cubicBezTo>
                    <a:pt x="938" y="1563"/>
                    <a:pt x="938" y="1563"/>
                    <a:pt x="939" y="1563"/>
                  </a:cubicBezTo>
                  <a:cubicBezTo>
                    <a:pt x="956" y="1539"/>
                    <a:pt x="997" y="1544"/>
                    <a:pt x="1023" y="1544"/>
                  </a:cubicBezTo>
                  <a:cubicBezTo>
                    <a:pt x="1023" y="1544"/>
                    <a:pt x="1023" y="1544"/>
                    <a:pt x="1023" y="1544"/>
                  </a:cubicBezTo>
                  <a:cubicBezTo>
                    <a:pt x="1030" y="1544"/>
                    <a:pt x="1049" y="1542"/>
                    <a:pt x="1066" y="1544"/>
                  </a:cubicBezTo>
                  <a:cubicBezTo>
                    <a:pt x="1071" y="1544"/>
                    <a:pt x="1077" y="1544"/>
                    <a:pt x="1081" y="1545"/>
                  </a:cubicBezTo>
                  <a:cubicBezTo>
                    <a:pt x="1084" y="1546"/>
                    <a:pt x="1087" y="1547"/>
                    <a:pt x="1089" y="1548"/>
                  </a:cubicBezTo>
                  <a:cubicBezTo>
                    <a:pt x="1095" y="1551"/>
                    <a:pt x="1099" y="1556"/>
                    <a:pt x="1099" y="1562"/>
                  </a:cubicBezTo>
                  <a:cubicBezTo>
                    <a:pt x="1099" y="1562"/>
                    <a:pt x="1099" y="1562"/>
                    <a:pt x="1099" y="1562"/>
                  </a:cubicBezTo>
                  <a:cubicBezTo>
                    <a:pt x="1099" y="1563"/>
                    <a:pt x="1099" y="1563"/>
                    <a:pt x="1099" y="1564"/>
                  </a:cubicBezTo>
                  <a:cubicBezTo>
                    <a:pt x="1099" y="1565"/>
                    <a:pt x="1099" y="1566"/>
                    <a:pt x="1099" y="1567"/>
                  </a:cubicBezTo>
                  <a:cubicBezTo>
                    <a:pt x="1082" y="1613"/>
                    <a:pt x="1082" y="1613"/>
                    <a:pt x="1082" y="1613"/>
                  </a:cubicBezTo>
                  <a:cubicBezTo>
                    <a:pt x="1081" y="1617"/>
                    <a:pt x="1078" y="1620"/>
                    <a:pt x="1075" y="1623"/>
                  </a:cubicBezTo>
                  <a:cubicBezTo>
                    <a:pt x="1071" y="1626"/>
                    <a:pt x="1067" y="1629"/>
                    <a:pt x="1062" y="1631"/>
                  </a:cubicBezTo>
                  <a:cubicBezTo>
                    <a:pt x="1062" y="1632"/>
                    <a:pt x="1061" y="1632"/>
                    <a:pt x="1061" y="1632"/>
                  </a:cubicBezTo>
                  <a:cubicBezTo>
                    <a:pt x="1054" y="1635"/>
                    <a:pt x="1047" y="1637"/>
                    <a:pt x="1039" y="1639"/>
                  </a:cubicBezTo>
                  <a:cubicBezTo>
                    <a:pt x="1038" y="1639"/>
                    <a:pt x="1038" y="1639"/>
                    <a:pt x="1038" y="1639"/>
                  </a:cubicBezTo>
                  <a:cubicBezTo>
                    <a:pt x="1036" y="1639"/>
                    <a:pt x="1035" y="1639"/>
                    <a:pt x="1034" y="1639"/>
                  </a:cubicBezTo>
                  <a:cubicBezTo>
                    <a:pt x="1020" y="1640"/>
                    <a:pt x="1005" y="1639"/>
                    <a:pt x="990" y="1639"/>
                  </a:cubicBezTo>
                  <a:cubicBezTo>
                    <a:pt x="975" y="1639"/>
                    <a:pt x="960" y="1640"/>
                    <a:pt x="945" y="1640"/>
                  </a:cubicBezTo>
                  <a:cubicBezTo>
                    <a:pt x="935" y="1640"/>
                    <a:pt x="920" y="1638"/>
                    <a:pt x="914" y="1628"/>
                  </a:cubicBezTo>
                  <a:cubicBezTo>
                    <a:pt x="913" y="1628"/>
                    <a:pt x="913" y="1628"/>
                    <a:pt x="913" y="1627"/>
                  </a:cubicBezTo>
                  <a:cubicBezTo>
                    <a:pt x="913" y="1627"/>
                    <a:pt x="912" y="1626"/>
                    <a:pt x="912" y="1626"/>
                  </a:cubicBezTo>
                  <a:cubicBezTo>
                    <a:pt x="912" y="1625"/>
                    <a:pt x="912" y="1624"/>
                    <a:pt x="911" y="1624"/>
                  </a:cubicBezTo>
                  <a:cubicBezTo>
                    <a:pt x="911" y="1624"/>
                    <a:pt x="911" y="1624"/>
                    <a:pt x="911" y="1624"/>
                  </a:cubicBezTo>
                  <a:cubicBezTo>
                    <a:pt x="911" y="1623"/>
                    <a:pt x="911" y="1623"/>
                    <a:pt x="911" y="1623"/>
                  </a:cubicBezTo>
                  <a:cubicBezTo>
                    <a:pt x="911" y="1622"/>
                    <a:pt x="911" y="1621"/>
                    <a:pt x="911" y="1620"/>
                  </a:cubicBezTo>
                  <a:close/>
                  <a:moveTo>
                    <a:pt x="910" y="1465"/>
                  </a:moveTo>
                  <a:cubicBezTo>
                    <a:pt x="910" y="1465"/>
                    <a:pt x="910" y="1465"/>
                    <a:pt x="910" y="1465"/>
                  </a:cubicBezTo>
                  <a:cubicBezTo>
                    <a:pt x="900" y="1482"/>
                    <a:pt x="900" y="1482"/>
                    <a:pt x="900" y="1482"/>
                  </a:cubicBezTo>
                  <a:cubicBezTo>
                    <a:pt x="899" y="1485"/>
                    <a:pt x="896" y="1488"/>
                    <a:pt x="893" y="1490"/>
                  </a:cubicBezTo>
                  <a:cubicBezTo>
                    <a:pt x="889" y="1493"/>
                    <a:pt x="885" y="1495"/>
                    <a:pt x="880" y="1497"/>
                  </a:cubicBezTo>
                  <a:cubicBezTo>
                    <a:pt x="879" y="1497"/>
                    <a:pt x="878" y="1498"/>
                    <a:pt x="876" y="1498"/>
                  </a:cubicBezTo>
                  <a:cubicBezTo>
                    <a:pt x="876" y="1499"/>
                    <a:pt x="875" y="1499"/>
                    <a:pt x="874" y="1499"/>
                  </a:cubicBezTo>
                  <a:cubicBezTo>
                    <a:pt x="874" y="1499"/>
                    <a:pt x="874" y="1499"/>
                    <a:pt x="874" y="1499"/>
                  </a:cubicBezTo>
                  <a:cubicBezTo>
                    <a:pt x="871" y="1500"/>
                    <a:pt x="868" y="1501"/>
                    <a:pt x="865" y="1502"/>
                  </a:cubicBezTo>
                  <a:cubicBezTo>
                    <a:pt x="859" y="1503"/>
                    <a:pt x="854" y="1503"/>
                    <a:pt x="848" y="1503"/>
                  </a:cubicBezTo>
                  <a:cubicBezTo>
                    <a:pt x="832" y="1503"/>
                    <a:pt x="832" y="1503"/>
                    <a:pt x="832" y="1503"/>
                  </a:cubicBezTo>
                  <a:cubicBezTo>
                    <a:pt x="832" y="1503"/>
                    <a:pt x="832" y="1503"/>
                    <a:pt x="832" y="1503"/>
                  </a:cubicBezTo>
                  <a:cubicBezTo>
                    <a:pt x="812" y="1503"/>
                    <a:pt x="793" y="1504"/>
                    <a:pt x="774" y="1504"/>
                  </a:cubicBezTo>
                  <a:cubicBezTo>
                    <a:pt x="765" y="1504"/>
                    <a:pt x="747" y="1502"/>
                    <a:pt x="745" y="1491"/>
                  </a:cubicBezTo>
                  <a:cubicBezTo>
                    <a:pt x="745" y="1489"/>
                    <a:pt x="745" y="1488"/>
                    <a:pt x="746" y="1486"/>
                  </a:cubicBezTo>
                  <a:cubicBezTo>
                    <a:pt x="747" y="1482"/>
                    <a:pt x="751" y="1478"/>
                    <a:pt x="753" y="1475"/>
                  </a:cubicBezTo>
                  <a:cubicBezTo>
                    <a:pt x="760" y="1464"/>
                    <a:pt x="766" y="1452"/>
                    <a:pt x="775" y="1443"/>
                  </a:cubicBezTo>
                  <a:cubicBezTo>
                    <a:pt x="775" y="1442"/>
                    <a:pt x="776" y="1442"/>
                    <a:pt x="776" y="1441"/>
                  </a:cubicBezTo>
                  <a:cubicBezTo>
                    <a:pt x="776" y="1441"/>
                    <a:pt x="777" y="1441"/>
                    <a:pt x="777" y="1441"/>
                  </a:cubicBezTo>
                  <a:cubicBezTo>
                    <a:pt x="799" y="1419"/>
                    <a:pt x="845" y="1425"/>
                    <a:pt x="873" y="1425"/>
                  </a:cubicBezTo>
                  <a:cubicBezTo>
                    <a:pt x="886" y="1425"/>
                    <a:pt x="901" y="1423"/>
                    <a:pt x="913" y="1428"/>
                  </a:cubicBezTo>
                  <a:cubicBezTo>
                    <a:pt x="913" y="1428"/>
                    <a:pt x="913" y="1428"/>
                    <a:pt x="913" y="1428"/>
                  </a:cubicBezTo>
                  <a:cubicBezTo>
                    <a:pt x="915" y="1429"/>
                    <a:pt x="916" y="1430"/>
                    <a:pt x="917" y="1430"/>
                  </a:cubicBezTo>
                  <a:cubicBezTo>
                    <a:pt x="917" y="1430"/>
                    <a:pt x="917" y="1431"/>
                    <a:pt x="918" y="1431"/>
                  </a:cubicBezTo>
                  <a:cubicBezTo>
                    <a:pt x="920" y="1432"/>
                    <a:pt x="922" y="1435"/>
                    <a:pt x="922" y="1437"/>
                  </a:cubicBezTo>
                  <a:cubicBezTo>
                    <a:pt x="923" y="1439"/>
                    <a:pt x="923" y="1442"/>
                    <a:pt x="921" y="1444"/>
                  </a:cubicBezTo>
                  <a:cubicBezTo>
                    <a:pt x="920" y="1446"/>
                    <a:pt x="920" y="1446"/>
                    <a:pt x="920" y="1446"/>
                  </a:cubicBezTo>
                  <a:cubicBezTo>
                    <a:pt x="918" y="1452"/>
                    <a:pt x="913" y="1460"/>
                    <a:pt x="910" y="1465"/>
                  </a:cubicBezTo>
                  <a:close/>
                  <a:moveTo>
                    <a:pt x="1095" y="1502"/>
                  </a:moveTo>
                  <a:cubicBezTo>
                    <a:pt x="1093" y="1502"/>
                    <a:pt x="1091" y="1502"/>
                    <a:pt x="1089" y="1502"/>
                  </a:cubicBezTo>
                  <a:cubicBezTo>
                    <a:pt x="1089" y="1502"/>
                    <a:pt x="1089" y="1503"/>
                    <a:pt x="1088" y="1503"/>
                  </a:cubicBezTo>
                  <a:cubicBezTo>
                    <a:pt x="1077" y="1504"/>
                    <a:pt x="1066" y="1503"/>
                    <a:pt x="1054" y="1503"/>
                  </a:cubicBezTo>
                  <a:cubicBezTo>
                    <a:pt x="1007" y="1503"/>
                    <a:pt x="1007" y="1503"/>
                    <a:pt x="1007" y="1503"/>
                  </a:cubicBezTo>
                  <a:cubicBezTo>
                    <a:pt x="997" y="1503"/>
                    <a:pt x="980" y="1501"/>
                    <a:pt x="976" y="1490"/>
                  </a:cubicBezTo>
                  <a:cubicBezTo>
                    <a:pt x="976" y="1489"/>
                    <a:pt x="976" y="1488"/>
                    <a:pt x="976" y="1487"/>
                  </a:cubicBezTo>
                  <a:cubicBezTo>
                    <a:pt x="976" y="1486"/>
                    <a:pt x="976" y="1486"/>
                    <a:pt x="976" y="1485"/>
                  </a:cubicBezTo>
                  <a:cubicBezTo>
                    <a:pt x="977" y="1481"/>
                    <a:pt x="980" y="1477"/>
                    <a:pt x="982" y="1473"/>
                  </a:cubicBezTo>
                  <a:cubicBezTo>
                    <a:pt x="986" y="1463"/>
                    <a:pt x="990" y="1449"/>
                    <a:pt x="998" y="1441"/>
                  </a:cubicBezTo>
                  <a:cubicBezTo>
                    <a:pt x="998" y="1440"/>
                    <a:pt x="999" y="1440"/>
                    <a:pt x="999" y="1440"/>
                  </a:cubicBezTo>
                  <a:cubicBezTo>
                    <a:pt x="1000" y="1439"/>
                    <a:pt x="1000" y="1439"/>
                    <a:pt x="1000" y="1438"/>
                  </a:cubicBezTo>
                  <a:cubicBezTo>
                    <a:pt x="1001" y="1438"/>
                    <a:pt x="1001" y="1438"/>
                    <a:pt x="1001" y="1438"/>
                  </a:cubicBezTo>
                  <a:cubicBezTo>
                    <a:pt x="1002" y="1437"/>
                    <a:pt x="1002" y="1437"/>
                    <a:pt x="1002" y="1437"/>
                  </a:cubicBezTo>
                  <a:cubicBezTo>
                    <a:pt x="1003" y="1436"/>
                    <a:pt x="1003" y="1436"/>
                    <a:pt x="1003" y="1436"/>
                  </a:cubicBezTo>
                  <a:cubicBezTo>
                    <a:pt x="1010" y="1431"/>
                    <a:pt x="1018" y="1428"/>
                    <a:pt x="1027" y="1427"/>
                  </a:cubicBezTo>
                  <a:cubicBezTo>
                    <a:pt x="1027" y="1427"/>
                    <a:pt x="1027" y="1426"/>
                    <a:pt x="1028" y="1426"/>
                  </a:cubicBezTo>
                  <a:cubicBezTo>
                    <a:pt x="1033" y="1425"/>
                    <a:pt x="1038" y="1425"/>
                    <a:pt x="1043" y="1425"/>
                  </a:cubicBezTo>
                  <a:cubicBezTo>
                    <a:pt x="1072" y="1425"/>
                    <a:pt x="1072" y="1425"/>
                    <a:pt x="1072" y="1425"/>
                  </a:cubicBezTo>
                  <a:cubicBezTo>
                    <a:pt x="1081" y="1425"/>
                    <a:pt x="1090" y="1425"/>
                    <a:pt x="1099" y="1425"/>
                  </a:cubicBezTo>
                  <a:cubicBezTo>
                    <a:pt x="1112" y="1425"/>
                    <a:pt x="1130" y="1423"/>
                    <a:pt x="1140" y="1432"/>
                  </a:cubicBezTo>
                  <a:cubicBezTo>
                    <a:pt x="1140" y="1433"/>
                    <a:pt x="1141" y="1433"/>
                    <a:pt x="1141" y="1434"/>
                  </a:cubicBezTo>
                  <a:cubicBezTo>
                    <a:pt x="1142" y="1434"/>
                    <a:pt x="1142" y="1434"/>
                    <a:pt x="1142" y="1434"/>
                  </a:cubicBezTo>
                  <a:cubicBezTo>
                    <a:pt x="1142" y="1434"/>
                    <a:pt x="1142" y="1435"/>
                    <a:pt x="1142" y="1435"/>
                  </a:cubicBezTo>
                  <a:cubicBezTo>
                    <a:pt x="1143" y="1435"/>
                    <a:pt x="1143" y="1436"/>
                    <a:pt x="1143" y="1436"/>
                  </a:cubicBezTo>
                  <a:cubicBezTo>
                    <a:pt x="1144" y="1438"/>
                    <a:pt x="1144" y="1440"/>
                    <a:pt x="1144" y="1442"/>
                  </a:cubicBezTo>
                  <a:cubicBezTo>
                    <a:pt x="1143" y="1452"/>
                    <a:pt x="1135" y="1467"/>
                    <a:pt x="1133" y="1473"/>
                  </a:cubicBezTo>
                  <a:cubicBezTo>
                    <a:pt x="1133" y="1474"/>
                    <a:pt x="1133" y="1474"/>
                    <a:pt x="1133" y="1474"/>
                  </a:cubicBezTo>
                  <a:cubicBezTo>
                    <a:pt x="1132" y="1476"/>
                    <a:pt x="1131" y="1478"/>
                    <a:pt x="1130" y="1480"/>
                  </a:cubicBezTo>
                  <a:cubicBezTo>
                    <a:pt x="1130" y="1481"/>
                    <a:pt x="1130" y="1481"/>
                    <a:pt x="1130" y="1481"/>
                  </a:cubicBezTo>
                  <a:cubicBezTo>
                    <a:pt x="1130" y="1482"/>
                    <a:pt x="1129" y="1483"/>
                    <a:pt x="1129" y="1483"/>
                  </a:cubicBezTo>
                  <a:cubicBezTo>
                    <a:pt x="1129" y="1484"/>
                    <a:pt x="1128" y="1484"/>
                    <a:pt x="1128" y="1485"/>
                  </a:cubicBezTo>
                  <a:cubicBezTo>
                    <a:pt x="1128" y="1485"/>
                    <a:pt x="1127" y="1486"/>
                    <a:pt x="1127" y="1487"/>
                  </a:cubicBezTo>
                  <a:cubicBezTo>
                    <a:pt x="1126" y="1487"/>
                    <a:pt x="1126" y="1487"/>
                    <a:pt x="1126" y="1488"/>
                  </a:cubicBezTo>
                  <a:cubicBezTo>
                    <a:pt x="1125" y="1488"/>
                    <a:pt x="1125" y="1488"/>
                    <a:pt x="1125" y="1488"/>
                  </a:cubicBezTo>
                  <a:cubicBezTo>
                    <a:pt x="1124" y="1489"/>
                    <a:pt x="1124" y="1489"/>
                    <a:pt x="1124" y="1490"/>
                  </a:cubicBezTo>
                  <a:cubicBezTo>
                    <a:pt x="1122" y="1491"/>
                    <a:pt x="1121" y="1492"/>
                    <a:pt x="1119" y="1493"/>
                  </a:cubicBezTo>
                  <a:cubicBezTo>
                    <a:pt x="1117" y="1494"/>
                    <a:pt x="1115" y="1495"/>
                    <a:pt x="1114" y="1496"/>
                  </a:cubicBezTo>
                  <a:cubicBezTo>
                    <a:pt x="1113" y="1496"/>
                    <a:pt x="1113" y="1496"/>
                    <a:pt x="1113" y="1496"/>
                  </a:cubicBezTo>
                  <a:cubicBezTo>
                    <a:pt x="1112" y="1497"/>
                    <a:pt x="1112" y="1497"/>
                    <a:pt x="1112" y="1497"/>
                  </a:cubicBezTo>
                  <a:cubicBezTo>
                    <a:pt x="1106" y="1499"/>
                    <a:pt x="1100" y="1501"/>
                    <a:pt x="1095" y="1502"/>
                  </a:cubicBezTo>
                  <a:close/>
                  <a:moveTo>
                    <a:pt x="773" y="1710"/>
                  </a:moveTo>
                  <a:cubicBezTo>
                    <a:pt x="773" y="1710"/>
                    <a:pt x="773" y="1710"/>
                    <a:pt x="773" y="1710"/>
                  </a:cubicBezTo>
                  <a:cubicBezTo>
                    <a:pt x="771" y="1721"/>
                    <a:pt x="762" y="1732"/>
                    <a:pt x="756" y="1742"/>
                  </a:cubicBezTo>
                  <a:cubicBezTo>
                    <a:pt x="756" y="1742"/>
                    <a:pt x="756" y="1742"/>
                    <a:pt x="756" y="1742"/>
                  </a:cubicBezTo>
                  <a:cubicBezTo>
                    <a:pt x="750" y="1753"/>
                    <a:pt x="744" y="1767"/>
                    <a:pt x="736" y="1777"/>
                  </a:cubicBezTo>
                  <a:cubicBezTo>
                    <a:pt x="735" y="1778"/>
                    <a:pt x="735" y="1779"/>
                    <a:pt x="734" y="1781"/>
                  </a:cubicBezTo>
                  <a:cubicBezTo>
                    <a:pt x="734" y="1781"/>
                    <a:pt x="733" y="1781"/>
                    <a:pt x="733" y="1781"/>
                  </a:cubicBezTo>
                  <a:cubicBezTo>
                    <a:pt x="732" y="1782"/>
                    <a:pt x="731" y="1783"/>
                    <a:pt x="730" y="1784"/>
                  </a:cubicBezTo>
                  <a:cubicBezTo>
                    <a:pt x="729" y="1785"/>
                    <a:pt x="729" y="1785"/>
                    <a:pt x="728" y="1786"/>
                  </a:cubicBezTo>
                  <a:cubicBezTo>
                    <a:pt x="728" y="1786"/>
                    <a:pt x="728" y="1786"/>
                    <a:pt x="728" y="1786"/>
                  </a:cubicBezTo>
                  <a:cubicBezTo>
                    <a:pt x="719" y="1794"/>
                    <a:pt x="708" y="1799"/>
                    <a:pt x="696" y="1802"/>
                  </a:cubicBezTo>
                  <a:cubicBezTo>
                    <a:pt x="695" y="1803"/>
                    <a:pt x="693" y="1803"/>
                    <a:pt x="692" y="1804"/>
                  </a:cubicBezTo>
                  <a:cubicBezTo>
                    <a:pt x="685" y="1805"/>
                    <a:pt x="678" y="1806"/>
                    <a:pt x="671" y="1806"/>
                  </a:cubicBezTo>
                  <a:cubicBezTo>
                    <a:pt x="665" y="1806"/>
                    <a:pt x="665" y="1806"/>
                    <a:pt x="665" y="1806"/>
                  </a:cubicBezTo>
                  <a:cubicBezTo>
                    <a:pt x="665" y="1806"/>
                    <a:pt x="665" y="1806"/>
                    <a:pt x="665" y="1806"/>
                  </a:cubicBezTo>
                  <a:cubicBezTo>
                    <a:pt x="636" y="1806"/>
                    <a:pt x="607" y="1807"/>
                    <a:pt x="578" y="1807"/>
                  </a:cubicBezTo>
                  <a:cubicBezTo>
                    <a:pt x="575" y="1807"/>
                    <a:pt x="573" y="1806"/>
                    <a:pt x="571" y="1806"/>
                  </a:cubicBezTo>
                  <a:cubicBezTo>
                    <a:pt x="567" y="1806"/>
                    <a:pt x="563" y="1805"/>
                    <a:pt x="560" y="1804"/>
                  </a:cubicBezTo>
                  <a:cubicBezTo>
                    <a:pt x="555" y="1802"/>
                    <a:pt x="551" y="1800"/>
                    <a:pt x="549" y="1797"/>
                  </a:cubicBezTo>
                  <a:cubicBezTo>
                    <a:pt x="546" y="1794"/>
                    <a:pt x="545" y="1790"/>
                    <a:pt x="545" y="1786"/>
                  </a:cubicBezTo>
                  <a:cubicBezTo>
                    <a:pt x="545" y="1783"/>
                    <a:pt x="546" y="1780"/>
                    <a:pt x="548" y="1777"/>
                  </a:cubicBezTo>
                  <a:cubicBezTo>
                    <a:pt x="548" y="1776"/>
                    <a:pt x="549" y="1776"/>
                    <a:pt x="549" y="1776"/>
                  </a:cubicBezTo>
                  <a:cubicBezTo>
                    <a:pt x="549" y="1775"/>
                    <a:pt x="549" y="1774"/>
                    <a:pt x="550" y="1774"/>
                  </a:cubicBezTo>
                  <a:cubicBezTo>
                    <a:pt x="551" y="1772"/>
                    <a:pt x="551" y="1772"/>
                    <a:pt x="551" y="1772"/>
                  </a:cubicBezTo>
                  <a:cubicBezTo>
                    <a:pt x="551" y="1772"/>
                    <a:pt x="551" y="1772"/>
                    <a:pt x="551" y="1772"/>
                  </a:cubicBezTo>
                  <a:cubicBezTo>
                    <a:pt x="558" y="1761"/>
                    <a:pt x="566" y="1750"/>
                    <a:pt x="574" y="1739"/>
                  </a:cubicBezTo>
                  <a:cubicBezTo>
                    <a:pt x="579" y="1730"/>
                    <a:pt x="585" y="1720"/>
                    <a:pt x="592" y="1713"/>
                  </a:cubicBezTo>
                  <a:cubicBezTo>
                    <a:pt x="593" y="1712"/>
                    <a:pt x="593" y="1711"/>
                    <a:pt x="594" y="1710"/>
                  </a:cubicBezTo>
                  <a:cubicBezTo>
                    <a:pt x="594" y="1710"/>
                    <a:pt x="595" y="1710"/>
                    <a:pt x="595" y="1710"/>
                  </a:cubicBezTo>
                  <a:cubicBezTo>
                    <a:pt x="596" y="1708"/>
                    <a:pt x="598" y="1707"/>
                    <a:pt x="600" y="1705"/>
                  </a:cubicBezTo>
                  <a:cubicBezTo>
                    <a:pt x="600" y="1705"/>
                    <a:pt x="600" y="1705"/>
                    <a:pt x="600" y="1705"/>
                  </a:cubicBezTo>
                  <a:cubicBezTo>
                    <a:pt x="600" y="1705"/>
                    <a:pt x="600" y="1705"/>
                    <a:pt x="600" y="1705"/>
                  </a:cubicBezTo>
                  <a:cubicBezTo>
                    <a:pt x="610" y="1697"/>
                    <a:pt x="622" y="1692"/>
                    <a:pt x="635" y="1690"/>
                  </a:cubicBezTo>
                  <a:cubicBezTo>
                    <a:pt x="635" y="1690"/>
                    <a:pt x="635" y="1690"/>
                    <a:pt x="635" y="1690"/>
                  </a:cubicBezTo>
                  <a:cubicBezTo>
                    <a:pt x="636" y="1690"/>
                    <a:pt x="636" y="1690"/>
                    <a:pt x="636" y="1690"/>
                  </a:cubicBezTo>
                  <a:cubicBezTo>
                    <a:pt x="638" y="1689"/>
                    <a:pt x="640" y="1689"/>
                    <a:pt x="643" y="1688"/>
                  </a:cubicBezTo>
                  <a:cubicBezTo>
                    <a:pt x="644" y="1688"/>
                    <a:pt x="646" y="1688"/>
                    <a:pt x="647" y="1688"/>
                  </a:cubicBezTo>
                  <a:cubicBezTo>
                    <a:pt x="649" y="1688"/>
                    <a:pt x="650" y="1688"/>
                    <a:pt x="652" y="1688"/>
                  </a:cubicBezTo>
                  <a:cubicBezTo>
                    <a:pt x="653" y="1687"/>
                    <a:pt x="654" y="1687"/>
                    <a:pt x="655" y="1687"/>
                  </a:cubicBezTo>
                  <a:cubicBezTo>
                    <a:pt x="656" y="1687"/>
                    <a:pt x="656" y="1687"/>
                    <a:pt x="656" y="1687"/>
                  </a:cubicBezTo>
                  <a:cubicBezTo>
                    <a:pt x="656" y="1687"/>
                    <a:pt x="656" y="1687"/>
                    <a:pt x="656" y="1687"/>
                  </a:cubicBezTo>
                  <a:cubicBezTo>
                    <a:pt x="683" y="1687"/>
                    <a:pt x="709" y="1687"/>
                    <a:pt x="736" y="1687"/>
                  </a:cubicBezTo>
                  <a:cubicBezTo>
                    <a:pt x="736" y="1687"/>
                    <a:pt x="736" y="1687"/>
                    <a:pt x="736" y="1687"/>
                  </a:cubicBezTo>
                  <a:cubicBezTo>
                    <a:pt x="740" y="1687"/>
                    <a:pt x="740" y="1687"/>
                    <a:pt x="740" y="1687"/>
                  </a:cubicBezTo>
                  <a:cubicBezTo>
                    <a:pt x="747" y="1687"/>
                    <a:pt x="753" y="1688"/>
                    <a:pt x="757" y="1689"/>
                  </a:cubicBezTo>
                  <a:cubicBezTo>
                    <a:pt x="759" y="1690"/>
                    <a:pt x="760" y="1690"/>
                    <a:pt x="761" y="1691"/>
                  </a:cubicBezTo>
                  <a:cubicBezTo>
                    <a:pt x="761" y="1691"/>
                    <a:pt x="762" y="1691"/>
                    <a:pt x="763" y="1691"/>
                  </a:cubicBezTo>
                  <a:cubicBezTo>
                    <a:pt x="763" y="1692"/>
                    <a:pt x="763" y="1692"/>
                    <a:pt x="764" y="1692"/>
                  </a:cubicBezTo>
                  <a:cubicBezTo>
                    <a:pt x="771" y="1695"/>
                    <a:pt x="775" y="1701"/>
                    <a:pt x="773" y="1710"/>
                  </a:cubicBezTo>
                  <a:close/>
                  <a:moveTo>
                    <a:pt x="828" y="1613"/>
                  </a:moveTo>
                  <a:cubicBezTo>
                    <a:pt x="827" y="1614"/>
                    <a:pt x="827" y="1614"/>
                    <a:pt x="827" y="1614"/>
                  </a:cubicBezTo>
                  <a:cubicBezTo>
                    <a:pt x="827" y="1614"/>
                    <a:pt x="827" y="1614"/>
                    <a:pt x="827" y="1614"/>
                  </a:cubicBezTo>
                  <a:cubicBezTo>
                    <a:pt x="826" y="1616"/>
                    <a:pt x="825" y="1617"/>
                    <a:pt x="824" y="1619"/>
                  </a:cubicBezTo>
                  <a:cubicBezTo>
                    <a:pt x="824" y="1619"/>
                    <a:pt x="824" y="1619"/>
                    <a:pt x="823" y="1619"/>
                  </a:cubicBezTo>
                  <a:cubicBezTo>
                    <a:pt x="817" y="1627"/>
                    <a:pt x="807" y="1632"/>
                    <a:pt x="797" y="1635"/>
                  </a:cubicBezTo>
                  <a:cubicBezTo>
                    <a:pt x="797" y="1635"/>
                    <a:pt x="797" y="1635"/>
                    <a:pt x="797" y="1635"/>
                  </a:cubicBezTo>
                  <a:cubicBezTo>
                    <a:pt x="795" y="1636"/>
                    <a:pt x="794" y="1636"/>
                    <a:pt x="792" y="1636"/>
                  </a:cubicBezTo>
                  <a:cubicBezTo>
                    <a:pt x="791" y="1637"/>
                    <a:pt x="790" y="1637"/>
                    <a:pt x="789" y="1637"/>
                  </a:cubicBezTo>
                  <a:cubicBezTo>
                    <a:pt x="788" y="1637"/>
                    <a:pt x="788" y="1638"/>
                    <a:pt x="787" y="1638"/>
                  </a:cubicBezTo>
                  <a:cubicBezTo>
                    <a:pt x="781" y="1639"/>
                    <a:pt x="774" y="1640"/>
                    <a:pt x="768" y="1640"/>
                  </a:cubicBezTo>
                  <a:cubicBezTo>
                    <a:pt x="767" y="1640"/>
                    <a:pt x="767" y="1640"/>
                    <a:pt x="767" y="1640"/>
                  </a:cubicBezTo>
                  <a:cubicBezTo>
                    <a:pt x="756" y="1641"/>
                    <a:pt x="745" y="1640"/>
                    <a:pt x="735" y="1640"/>
                  </a:cubicBezTo>
                  <a:cubicBezTo>
                    <a:pt x="718" y="1640"/>
                    <a:pt x="702" y="1640"/>
                    <a:pt x="685" y="1640"/>
                  </a:cubicBezTo>
                  <a:cubicBezTo>
                    <a:pt x="683" y="1640"/>
                    <a:pt x="680" y="1640"/>
                    <a:pt x="677" y="1640"/>
                  </a:cubicBezTo>
                  <a:cubicBezTo>
                    <a:pt x="677" y="1640"/>
                    <a:pt x="677" y="1640"/>
                    <a:pt x="676" y="1640"/>
                  </a:cubicBezTo>
                  <a:cubicBezTo>
                    <a:pt x="674" y="1639"/>
                    <a:pt x="672" y="1639"/>
                    <a:pt x="669" y="1638"/>
                  </a:cubicBezTo>
                  <a:cubicBezTo>
                    <a:pt x="669" y="1638"/>
                    <a:pt x="669" y="1638"/>
                    <a:pt x="669" y="1638"/>
                  </a:cubicBezTo>
                  <a:cubicBezTo>
                    <a:pt x="669" y="1638"/>
                    <a:pt x="669" y="1638"/>
                    <a:pt x="669" y="1638"/>
                  </a:cubicBezTo>
                  <a:cubicBezTo>
                    <a:pt x="662" y="1636"/>
                    <a:pt x="655" y="1632"/>
                    <a:pt x="655" y="1624"/>
                  </a:cubicBezTo>
                  <a:cubicBezTo>
                    <a:pt x="655" y="1623"/>
                    <a:pt x="655" y="1621"/>
                    <a:pt x="656" y="1620"/>
                  </a:cubicBezTo>
                  <a:cubicBezTo>
                    <a:pt x="656" y="1619"/>
                    <a:pt x="656" y="1619"/>
                    <a:pt x="656" y="1618"/>
                  </a:cubicBezTo>
                  <a:cubicBezTo>
                    <a:pt x="657" y="1617"/>
                    <a:pt x="657" y="1616"/>
                    <a:pt x="658" y="1614"/>
                  </a:cubicBezTo>
                  <a:cubicBezTo>
                    <a:pt x="658" y="1614"/>
                    <a:pt x="658" y="1614"/>
                    <a:pt x="658" y="1614"/>
                  </a:cubicBezTo>
                  <a:cubicBezTo>
                    <a:pt x="659" y="1613"/>
                    <a:pt x="659" y="1613"/>
                    <a:pt x="659" y="1613"/>
                  </a:cubicBezTo>
                  <a:cubicBezTo>
                    <a:pt x="660" y="1612"/>
                    <a:pt x="661" y="1610"/>
                    <a:pt x="662" y="1609"/>
                  </a:cubicBezTo>
                  <a:cubicBezTo>
                    <a:pt x="670" y="1597"/>
                    <a:pt x="678" y="1585"/>
                    <a:pt x="686" y="1572"/>
                  </a:cubicBezTo>
                  <a:cubicBezTo>
                    <a:pt x="687" y="1572"/>
                    <a:pt x="687" y="1572"/>
                    <a:pt x="687" y="1572"/>
                  </a:cubicBezTo>
                  <a:cubicBezTo>
                    <a:pt x="689" y="1568"/>
                    <a:pt x="689" y="1568"/>
                    <a:pt x="689" y="1568"/>
                  </a:cubicBezTo>
                  <a:cubicBezTo>
                    <a:pt x="692" y="1565"/>
                    <a:pt x="695" y="1562"/>
                    <a:pt x="699" y="1559"/>
                  </a:cubicBezTo>
                  <a:cubicBezTo>
                    <a:pt x="702" y="1557"/>
                    <a:pt x="705" y="1555"/>
                    <a:pt x="708" y="1554"/>
                  </a:cubicBezTo>
                  <a:cubicBezTo>
                    <a:pt x="709" y="1553"/>
                    <a:pt x="710" y="1553"/>
                    <a:pt x="711" y="1552"/>
                  </a:cubicBezTo>
                  <a:cubicBezTo>
                    <a:pt x="712" y="1552"/>
                    <a:pt x="712" y="1552"/>
                    <a:pt x="713" y="1551"/>
                  </a:cubicBezTo>
                  <a:cubicBezTo>
                    <a:pt x="713" y="1551"/>
                    <a:pt x="714" y="1551"/>
                    <a:pt x="714" y="1551"/>
                  </a:cubicBezTo>
                  <a:cubicBezTo>
                    <a:pt x="715" y="1551"/>
                    <a:pt x="715" y="1551"/>
                    <a:pt x="716" y="1550"/>
                  </a:cubicBezTo>
                  <a:cubicBezTo>
                    <a:pt x="720" y="1549"/>
                    <a:pt x="725" y="1547"/>
                    <a:pt x="730" y="1546"/>
                  </a:cubicBezTo>
                  <a:cubicBezTo>
                    <a:pt x="735" y="1545"/>
                    <a:pt x="741" y="1544"/>
                    <a:pt x="747" y="1544"/>
                  </a:cubicBezTo>
                  <a:cubicBezTo>
                    <a:pt x="763" y="1544"/>
                    <a:pt x="763" y="1544"/>
                    <a:pt x="763" y="1544"/>
                  </a:cubicBezTo>
                  <a:cubicBezTo>
                    <a:pt x="767" y="1544"/>
                    <a:pt x="770" y="1544"/>
                    <a:pt x="774" y="1544"/>
                  </a:cubicBezTo>
                  <a:cubicBezTo>
                    <a:pt x="789" y="1544"/>
                    <a:pt x="803" y="1544"/>
                    <a:pt x="818" y="1544"/>
                  </a:cubicBezTo>
                  <a:cubicBezTo>
                    <a:pt x="818" y="1544"/>
                    <a:pt x="818" y="1544"/>
                    <a:pt x="818" y="1544"/>
                  </a:cubicBezTo>
                  <a:cubicBezTo>
                    <a:pt x="824" y="1544"/>
                    <a:pt x="824" y="1544"/>
                    <a:pt x="824" y="1544"/>
                  </a:cubicBezTo>
                  <a:cubicBezTo>
                    <a:pt x="830" y="1544"/>
                    <a:pt x="835" y="1545"/>
                    <a:pt x="839" y="1546"/>
                  </a:cubicBezTo>
                  <a:cubicBezTo>
                    <a:pt x="843" y="1547"/>
                    <a:pt x="845" y="1548"/>
                    <a:pt x="847" y="1549"/>
                  </a:cubicBezTo>
                  <a:cubicBezTo>
                    <a:pt x="854" y="1553"/>
                    <a:pt x="858" y="1559"/>
                    <a:pt x="853" y="1568"/>
                  </a:cubicBezTo>
                  <a:cubicBezTo>
                    <a:pt x="848" y="1579"/>
                    <a:pt x="841" y="1590"/>
                    <a:pt x="835" y="1600"/>
                  </a:cubicBezTo>
                  <a:cubicBezTo>
                    <a:pt x="828" y="1613"/>
                    <a:pt x="828" y="1613"/>
                    <a:pt x="828" y="1613"/>
                  </a:cubicBezTo>
                  <a:cubicBezTo>
                    <a:pt x="828" y="1613"/>
                    <a:pt x="828" y="1613"/>
                    <a:pt x="828" y="1613"/>
                  </a:cubicBezTo>
                  <a:close/>
                  <a:moveTo>
                    <a:pt x="1592" y="1771"/>
                  </a:moveTo>
                  <a:cubicBezTo>
                    <a:pt x="1592" y="1773"/>
                    <a:pt x="1592" y="1775"/>
                    <a:pt x="1591" y="1777"/>
                  </a:cubicBezTo>
                  <a:cubicBezTo>
                    <a:pt x="1591" y="1778"/>
                    <a:pt x="1591" y="1778"/>
                    <a:pt x="1591" y="1778"/>
                  </a:cubicBezTo>
                  <a:cubicBezTo>
                    <a:pt x="1590" y="1780"/>
                    <a:pt x="1590" y="1782"/>
                    <a:pt x="1589" y="1783"/>
                  </a:cubicBezTo>
                  <a:cubicBezTo>
                    <a:pt x="1589" y="1783"/>
                    <a:pt x="1589" y="1783"/>
                    <a:pt x="1589" y="1784"/>
                  </a:cubicBezTo>
                  <a:cubicBezTo>
                    <a:pt x="1588" y="1784"/>
                    <a:pt x="1588" y="1784"/>
                    <a:pt x="1588" y="1784"/>
                  </a:cubicBezTo>
                  <a:cubicBezTo>
                    <a:pt x="1587" y="1786"/>
                    <a:pt x="1586" y="1788"/>
                    <a:pt x="1584" y="1789"/>
                  </a:cubicBezTo>
                  <a:cubicBezTo>
                    <a:pt x="1584" y="1789"/>
                    <a:pt x="1584" y="1789"/>
                    <a:pt x="1584" y="1789"/>
                  </a:cubicBezTo>
                  <a:cubicBezTo>
                    <a:pt x="1582" y="1791"/>
                    <a:pt x="1581" y="1792"/>
                    <a:pt x="1579" y="1794"/>
                  </a:cubicBezTo>
                  <a:cubicBezTo>
                    <a:pt x="1578" y="1794"/>
                    <a:pt x="1578" y="1794"/>
                    <a:pt x="1578" y="1794"/>
                  </a:cubicBezTo>
                  <a:cubicBezTo>
                    <a:pt x="1578" y="1794"/>
                    <a:pt x="1577" y="1795"/>
                    <a:pt x="1577" y="1795"/>
                  </a:cubicBezTo>
                  <a:cubicBezTo>
                    <a:pt x="1575" y="1796"/>
                    <a:pt x="1573" y="1797"/>
                    <a:pt x="1571" y="1798"/>
                  </a:cubicBezTo>
                  <a:cubicBezTo>
                    <a:pt x="1571" y="1798"/>
                    <a:pt x="1571" y="1798"/>
                    <a:pt x="1570" y="1798"/>
                  </a:cubicBezTo>
                  <a:cubicBezTo>
                    <a:pt x="1569" y="1799"/>
                    <a:pt x="1567" y="1800"/>
                    <a:pt x="1566" y="1800"/>
                  </a:cubicBezTo>
                  <a:cubicBezTo>
                    <a:pt x="1565" y="1800"/>
                    <a:pt x="1564" y="1801"/>
                    <a:pt x="1563" y="1801"/>
                  </a:cubicBezTo>
                  <a:cubicBezTo>
                    <a:pt x="1563" y="1801"/>
                    <a:pt x="1563" y="1801"/>
                    <a:pt x="1562" y="1801"/>
                  </a:cubicBezTo>
                  <a:cubicBezTo>
                    <a:pt x="1562" y="1801"/>
                    <a:pt x="1561" y="1801"/>
                    <a:pt x="1561" y="1802"/>
                  </a:cubicBezTo>
                  <a:cubicBezTo>
                    <a:pt x="1559" y="1802"/>
                    <a:pt x="1557" y="1802"/>
                    <a:pt x="1555" y="1803"/>
                  </a:cubicBezTo>
                  <a:cubicBezTo>
                    <a:pt x="1553" y="1803"/>
                    <a:pt x="1551" y="1803"/>
                    <a:pt x="1550" y="1803"/>
                  </a:cubicBezTo>
                  <a:cubicBezTo>
                    <a:pt x="1548" y="1804"/>
                    <a:pt x="1546" y="1804"/>
                    <a:pt x="1544" y="1804"/>
                  </a:cubicBezTo>
                  <a:cubicBezTo>
                    <a:pt x="1544" y="1804"/>
                    <a:pt x="1543" y="1804"/>
                    <a:pt x="1542" y="1804"/>
                  </a:cubicBezTo>
                  <a:cubicBezTo>
                    <a:pt x="1540" y="1804"/>
                    <a:pt x="1540" y="1804"/>
                    <a:pt x="1540" y="1804"/>
                  </a:cubicBezTo>
                  <a:cubicBezTo>
                    <a:pt x="1540" y="1804"/>
                    <a:pt x="1540" y="1804"/>
                    <a:pt x="1540" y="1804"/>
                  </a:cubicBezTo>
                  <a:cubicBezTo>
                    <a:pt x="1530" y="1804"/>
                    <a:pt x="1519" y="1804"/>
                    <a:pt x="1509" y="1804"/>
                  </a:cubicBezTo>
                  <a:cubicBezTo>
                    <a:pt x="1461" y="1804"/>
                    <a:pt x="908" y="1806"/>
                    <a:pt x="869" y="1806"/>
                  </a:cubicBezTo>
                  <a:cubicBezTo>
                    <a:pt x="866" y="1806"/>
                    <a:pt x="863" y="1806"/>
                    <a:pt x="861" y="1805"/>
                  </a:cubicBezTo>
                  <a:cubicBezTo>
                    <a:pt x="857" y="1805"/>
                    <a:pt x="853" y="1804"/>
                    <a:pt x="850" y="1803"/>
                  </a:cubicBezTo>
                  <a:cubicBezTo>
                    <a:pt x="845" y="1802"/>
                    <a:pt x="841" y="1799"/>
                    <a:pt x="838" y="1796"/>
                  </a:cubicBezTo>
                  <a:cubicBezTo>
                    <a:pt x="835" y="1793"/>
                    <a:pt x="833" y="1790"/>
                    <a:pt x="832" y="1786"/>
                  </a:cubicBezTo>
                  <a:cubicBezTo>
                    <a:pt x="832" y="1782"/>
                    <a:pt x="832" y="1778"/>
                    <a:pt x="834" y="1773"/>
                  </a:cubicBezTo>
                  <a:cubicBezTo>
                    <a:pt x="836" y="1771"/>
                    <a:pt x="836" y="1771"/>
                    <a:pt x="836" y="1771"/>
                  </a:cubicBezTo>
                  <a:cubicBezTo>
                    <a:pt x="836" y="1771"/>
                    <a:pt x="836" y="1771"/>
                    <a:pt x="836" y="1771"/>
                  </a:cubicBezTo>
                  <a:cubicBezTo>
                    <a:pt x="842" y="1758"/>
                    <a:pt x="848" y="1745"/>
                    <a:pt x="854" y="1732"/>
                  </a:cubicBezTo>
                  <a:cubicBezTo>
                    <a:pt x="856" y="1730"/>
                    <a:pt x="857" y="1728"/>
                    <a:pt x="858" y="1726"/>
                  </a:cubicBezTo>
                  <a:cubicBezTo>
                    <a:pt x="862" y="1716"/>
                    <a:pt x="862" y="1716"/>
                    <a:pt x="862" y="1716"/>
                  </a:cubicBezTo>
                  <a:cubicBezTo>
                    <a:pt x="864" y="1712"/>
                    <a:pt x="868" y="1708"/>
                    <a:pt x="872" y="1704"/>
                  </a:cubicBezTo>
                  <a:cubicBezTo>
                    <a:pt x="873" y="1704"/>
                    <a:pt x="874" y="1703"/>
                    <a:pt x="875" y="1702"/>
                  </a:cubicBezTo>
                  <a:cubicBezTo>
                    <a:pt x="875" y="1702"/>
                    <a:pt x="876" y="1701"/>
                    <a:pt x="877" y="1701"/>
                  </a:cubicBezTo>
                  <a:cubicBezTo>
                    <a:pt x="878" y="1700"/>
                    <a:pt x="878" y="1700"/>
                    <a:pt x="879" y="1699"/>
                  </a:cubicBezTo>
                  <a:cubicBezTo>
                    <a:pt x="880" y="1699"/>
                    <a:pt x="880" y="1699"/>
                    <a:pt x="880" y="1699"/>
                  </a:cubicBezTo>
                  <a:cubicBezTo>
                    <a:pt x="881" y="1698"/>
                    <a:pt x="881" y="1698"/>
                    <a:pt x="882" y="1698"/>
                  </a:cubicBezTo>
                  <a:cubicBezTo>
                    <a:pt x="883" y="1697"/>
                    <a:pt x="885" y="1696"/>
                    <a:pt x="886" y="1695"/>
                  </a:cubicBezTo>
                  <a:cubicBezTo>
                    <a:pt x="887" y="1695"/>
                    <a:pt x="888" y="1695"/>
                    <a:pt x="889" y="1694"/>
                  </a:cubicBezTo>
                  <a:cubicBezTo>
                    <a:pt x="890" y="1694"/>
                    <a:pt x="891" y="1693"/>
                    <a:pt x="893" y="1693"/>
                  </a:cubicBezTo>
                  <a:cubicBezTo>
                    <a:pt x="895" y="1692"/>
                    <a:pt x="897" y="1691"/>
                    <a:pt x="899" y="1690"/>
                  </a:cubicBezTo>
                  <a:cubicBezTo>
                    <a:pt x="900" y="1690"/>
                    <a:pt x="901" y="1690"/>
                    <a:pt x="903" y="1689"/>
                  </a:cubicBezTo>
                  <a:cubicBezTo>
                    <a:pt x="903" y="1689"/>
                    <a:pt x="904" y="1689"/>
                    <a:pt x="904" y="1689"/>
                  </a:cubicBezTo>
                  <a:cubicBezTo>
                    <a:pt x="910" y="1687"/>
                    <a:pt x="917" y="1687"/>
                    <a:pt x="923" y="1687"/>
                  </a:cubicBezTo>
                  <a:cubicBezTo>
                    <a:pt x="923" y="1687"/>
                    <a:pt x="1503" y="1685"/>
                    <a:pt x="1525" y="1685"/>
                  </a:cubicBezTo>
                  <a:cubicBezTo>
                    <a:pt x="1531" y="1685"/>
                    <a:pt x="1538" y="1685"/>
                    <a:pt x="1545" y="1685"/>
                  </a:cubicBezTo>
                  <a:cubicBezTo>
                    <a:pt x="1548" y="1685"/>
                    <a:pt x="1551" y="1685"/>
                    <a:pt x="1554" y="1686"/>
                  </a:cubicBezTo>
                  <a:cubicBezTo>
                    <a:pt x="1554" y="1686"/>
                    <a:pt x="1555" y="1686"/>
                    <a:pt x="1555" y="1686"/>
                  </a:cubicBezTo>
                  <a:cubicBezTo>
                    <a:pt x="1557" y="1686"/>
                    <a:pt x="1560" y="1686"/>
                    <a:pt x="1562" y="1687"/>
                  </a:cubicBezTo>
                  <a:cubicBezTo>
                    <a:pt x="1562" y="1687"/>
                    <a:pt x="1563" y="1687"/>
                    <a:pt x="1563" y="1687"/>
                  </a:cubicBezTo>
                  <a:cubicBezTo>
                    <a:pt x="1563" y="1687"/>
                    <a:pt x="1563" y="1687"/>
                    <a:pt x="1563" y="1687"/>
                  </a:cubicBezTo>
                  <a:cubicBezTo>
                    <a:pt x="1566" y="1688"/>
                    <a:pt x="1568" y="1689"/>
                    <a:pt x="1570" y="1690"/>
                  </a:cubicBezTo>
                  <a:cubicBezTo>
                    <a:pt x="1570" y="1690"/>
                    <a:pt x="1571" y="1690"/>
                    <a:pt x="1571" y="1690"/>
                  </a:cubicBezTo>
                  <a:cubicBezTo>
                    <a:pt x="1573" y="1691"/>
                    <a:pt x="1575" y="1692"/>
                    <a:pt x="1577" y="1693"/>
                  </a:cubicBezTo>
                  <a:cubicBezTo>
                    <a:pt x="1577" y="1693"/>
                    <a:pt x="1577" y="1693"/>
                    <a:pt x="1578" y="1693"/>
                  </a:cubicBezTo>
                  <a:cubicBezTo>
                    <a:pt x="1578" y="1694"/>
                    <a:pt x="1578" y="1694"/>
                    <a:pt x="1578" y="1694"/>
                  </a:cubicBezTo>
                  <a:cubicBezTo>
                    <a:pt x="1580" y="1695"/>
                    <a:pt x="1581" y="1696"/>
                    <a:pt x="1582" y="1697"/>
                  </a:cubicBezTo>
                  <a:cubicBezTo>
                    <a:pt x="1584" y="1698"/>
                    <a:pt x="1586" y="1700"/>
                    <a:pt x="1588" y="1703"/>
                  </a:cubicBezTo>
                  <a:cubicBezTo>
                    <a:pt x="1590" y="1706"/>
                    <a:pt x="1592" y="1710"/>
                    <a:pt x="1592" y="1714"/>
                  </a:cubicBezTo>
                  <a:cubicBezTo>
                    <a:pt x="1592" y="1717"/>
                    <a:pt x="1592" y="1717"/>
                    <a:pt x="1592" y="1717"/>
                  </a:cubicBezTo>
                  <a:cubicBezTo>
                    <a:pt x="1592" y="1717"/>
                    <a:pt x="1592" y="1717"/>
                    <a:pt x="1592" y="1717"/>
                  </a:cubicBezTo>
                  <a:cubicBezTo>
                    <a:pt x="1592" y="1731"/>
                    <a:pt x="1592" y="1746"/>
                    <a:pt x="1592" y="1760"/>
                  </a:cubicBezTo>
                  <a:cubicBezTo>
                    <a:pt x="1592" y="1764"/>
                    <a:pt x="1593" y="1767"/>
                    <a:pt x="1592" y="1771"/>
                  </a:cubicBezTo>
                  <a:close/>
                  <a:moveTo>
                    <a:pt x="1671" y="1490"/>
                  </a:moveTo>
                  <a:cubicBezTo>
                    <a:pt x="1671" y="1490"/>
                    <a:pt x="1670" y="1489"/>
                    <a:pt x="1670" y="1489"/>
                  </a:cubicBezTo>
                  <a:cubicBezTo>
                    <a:pt x="1670" y="1489"/>
                    <a:pt x="1669" y="1489"/>
                    <a:pt x="1669" y="1488"/>
                  </a:cubicBezTo>
                  <a:cubicBezTo>
                    <a:pt x="1667" y="1486"/>
                    <a:pt x="1666" y="1483"/>
                    <a:pt x="1665" y="1480"/>
                  </a:cubicBezTo>
                  <a:cubicBezTo>
                    <a:pt x="1665" y="1477"/>
                    <a:pt x="1665" y="1477"/>
                    <a:pt x="1665" y="1477"/>
                  </a:cubicBezTo>
                  <a:cubicBezTo>
                    <a:pt x="1665" y="1475"/>
                    <a:pt x="1665" y="1473"/>
                    <a:pt x="1665" y="1471"/>
                  </a:cubicBezTo>
                  <a:cubicBezTo>
                    <a:pt x="1665" y="1471"/>
                    <a:pt x="1665" y="1471"/>
                    <a:pt x="1665" y="1471"/>
                  </a:cubicBezTo>
                  <a:cubicBezTo>
                    <a:pt x="1664" y="1463"/>
                    <a:pt x="1662" y="1454"/>
                    <a:pt x="1663" y="1445"/>
                  </a:cubicBezTo>
                  <a:cubicBezTo>
                    <a:pt x="1663" y="1443"/>
                    <a:pt x="1663" y="1443"/>
                    <a:pt x="1663" y="1443"/>
                  </a:cubicBezTo>
                  <a:cubicBezTo>
                    <a:pt x="1662" y="1440"/>
                    <a:pt x="1663" y="1437"/>
                    <a:pt x="1665" y="1435"/>
                  </a:cubicBezTo>
                  <a:cubicBezTo>
                    <a:pt x="1667" y="1433"/>
                    <a:pt x="1669" y="1431"/>
                    <a:pt x="1673" y="1429"/>
                  </a:cubicBezTo>
                  <a:cubicBezTo>
                    <a:pt x="1676" y="1427"/>
                    <a:pt x="1680" y="1426"/>
                    <a:pt x="1684" y="1425"/>
                  </a:cubicBezTo>
                  <a:cubicBezTo>
                    <a:pt x="1684" y="1425"/>
                    <a:pt x="1684" y="1425"/>
                    <a:pt x="1684" y="1425"/>
                  </a:cubicBezTo>
                  <a:cubicBezTo>
                    <a:pt x="1685" y="1425"/>
                    <a:pt x="1685" y="1425"/>
                    <a:pt x="1685" y="1425"/>
                  </a:cubicBezTo>
                  <a:cubicBezTo>
                    <a:pt x="1687" y="1424"/>
                    <a:pt x="1689" y="1424"/>
                    <a:pt x="1690" y="1424"/>
                  </a:cubicBezTo>
                  <a:cubicBezTo>
                    <a:pt x="1691" y="1424"/>
                    <a:pt x="1692" y="1424"/>
                    <a:pt x="1693" y="1424"/>
                  </a:cubicBezTo>
                  <a:cubicBezTo>
                    <a:pt x="1700" y="1423"/>
                    <a:pt x="1708" y="1423"/>
                    <a:pt x="1716" y="1423"/>
                  </a:cubicBezTo>
                  <a:cubicBezTo>
                    <a:pt x="1769" y="1423"/>
                    <a:pt x="1769" y="1423"/>
                    <a:pt x="1769" y="1423"/>
                  </a:cubicBezTo>
                  <a:cubicBezTo>
                    <a:pt x="1772" y="1423"/>
                    <a:pt x="1775" y="1423"/>
                    <a:pt x="1778" y="1424"/>
                  </a:cubicBezTo>
                  <a:cubicBezTo>
                    <a:pt x="1792" y="1425"/>
                    <a:pt x="1808" y="1429"/>
                    <a:pt x="1810" y="1442"/>
                  </a:cubicBezTo>
                  <a:cubicBezTo>
                    <a:pt x="1814" y="1454"/>
                    <a:pt x="1815" y="1466"/>
                    <a:pt x="1817" y="1478"/>
                  </a:cubicBezTo>
                  <a:cubicBezTo>
                    <a:pt x="1818" y="1480"/>
                    <a:pt x="1818" y="1480"/>
                    <a:pt x="1818" y="1480"/>
                  </a:cubicBezTo>
                  <a:cubicBezTo>
                    <a:pt x="1818" y="1482"/>
                    <a:pt x="1818" y="1485"/>
                    <a:pt x="1817" y="1487"/>
                  </a:cubicBezTo>
                  <a:cubicBezTo>
                    <a:pt x="1817" y="1487"/>
                    <a:pt x="1817" y="1488"/>
                    <a:pt x="1816" y="1488"/>
                  </a:cubicBezTo>
                  <a:cubicBezTo>
                    <a:pt x="1816" y="1488"/>
                    <a:pt x="1816" y="1488"/>
                    <a:pt x="1816" y="1488"/>
                  </a:cubicBezTo>
                  <a:cubicBezTo>
                    <a:pt x="1816" y="1488"/>
                    <a:pt x="1816" y="1488"/>
                    <a:pt x="1816" y="1488"/>
                  </a:cubicBezTo>
                  <a:cubicBezTo>
                    <a:pt x="1813" y="1494"/>
                    <a:pt x="1807" y="1497"/>
                    <a:pt x="1799" y="1499"/>
                  </a:cubicBezTo>
                  <a:cubicBezTo>
                    <a:pt x="1798" y="1499"/>
                    <a:pt x="1798" y="1499"/>
                    <a:pt x="1797" y="1499"/>
                  </a:cubicBezTo>
                  <a:cubicBezTo>
                    <a:pt x="1796" y="1500"/>
                    <a:pt x="1796" y="1500"/>
                    <a:pt x="1795" y="1500"/>
                  </a:cubicBezTo>
                  <a:cubicBezTo>
                    <a:pt x="1794" y="1500"/>
                    <a:pt x="1794" y="1500"/>
                    <a:pt x="1793" y="1500"/>
                  </a:cubicBezTo>
                  <a:cubicBezTo>
                    <a:pt x="1792" y="1500"/>
                    <a:pt x="1790" y="1501"/>
                    <a:pt x="1789" y="1501"/>
                  </a:cubicBezTo>
                  <a:cubicBezTo>
                    <a:pt x="1771" y="1503"/>
                    <a:pt x="1750" y="1501"/>
                    <a:pt x="1741" y="1501"/>
                  </a:cubicBezTo>
                  <a:cubicBezTo>
                    <a:pt x="1707" y="1501"/>
                    <a:pt x="1707" y="1501"/>
                    <a:pt x="1707" y="1501"/>
                  </a:cubicBezTo>
                  <a:cubicBezTo>
                    <a:pt x="1704" y="1501"/>
                    <a:pt x="1702" y="1501"/>
                    <a:pt x="1699" y="1501"/>
                  </a:cubicBezTo>
                  <a:cubicBezTo>
                    <a:pt x="1697" y="1501"/>
                    <a:pt x="1695" y="1500"/>
                    <a:pt x="1693" y="1500"/>
                  </a:cubicBezTo>
                  <a:cubicBezTo>
                    <a:pt x="1693" y="1500"/>
                    <a:pt x="1692" y="1500"/>
                    <a:pt x="1692" y="1500"/>
                  </a:cubicBezTo>
                  <a:cubicBezTo>
                    <a:pt x="1691" y="1500"/>
                    <a:pt x="1691" y="1500"/>
                    <a:pt x="1691" y="1500"/>
                  </a:cubicBezTo>
                  <a:cubicBezTo>
                    <a:pt x="1689" y="1499"/>
                    <a:pt x="1687" y="1499"/>
                    <a:pt x="1685" y="1498"/>
                  </a:cubicBezTo>
                  <a:cubicBezTo>
                    <a:pt x="1684" y="1498"/>
                    <a:pt x="1684" y="1497"/>
                    <a:pt x="1683" y="1497"/>
                  </a:cubicBezTo>
                  <a:cubicBezTo>
                    <a:pt x="1681" y="1496"/>
                    <a:pt x="1680" y="1496"/>
                    <a:pt x="1678" y="1495"/>
                  </a:cubicBezTo>
                  <a:cubicBezTo>
                    <a:pt x="1676" y="1494"/>
                    <a:pt x="1674" y="1492"/>
                    <a:pt x="1672" y="1491"/>
                  </a:cubicBezTo>
                  <a:cubicBezTo>
                    <a:pt x="1672" y="1491"/>
                    <a:pt x="1671" y="1490"/>
                    <a:pt x="1671" y="1490"/>
                  </a:cubicBezTo>
                  <a:close/>
                  <a:moveTo>
                    <a:pt x="1680" y="1622"/>
                  </a:moveTo>
                  <a:cubicBezTo>
                    <a:pt x="1677" y="1618"/>
                    <a:pt x="1676" y="1615"/>
                    <a:pt x="1675" y="1612"/>
                  </a:cubicBezTo>
                  <a:cubicBezTo>
                    <a:pt x="1675" y="1607"/>
                    <a:pt x="1675" y="1607"/>
                    <a:pt x="1675" y="1607"/>
                  </a:cubicBezTo>
                  <a:cubicBezTo>
                    <a:pt x="1675" y="1607"/>
                    <a:pt x="1675" y="1607"/>
                    <a:pt x="1675" y="1607"/>
                  </a:cubicBezTo>
                  <a:cubicBezTo>
                    <a:pt x="1674" y="1593"/>
                    <a:pt x="1673" y="1580"/>
                    <a:pt x="1672" y="1567"/>
                  </a:cubicBezTo>
                  <a:cubicBezTo>
                    <a:pt x="1672" y="1567"/>
                    <a:pt x="1672" y="1567"/>
                    <a:pt x="1672" y="1567"/>
                  </a:cubicBezTo>
                  <a:cubicBezTo>
                    <a:pt x="1672" y="1566"/>
                    <a:pt x="1672" y="1566"/>
                    <a:pt x="1672" y="1566"/>
                  </a:cubicBezTo>
                  <a:cubicBezTo>
                    <a:pt x="1672" y="1565"/>
                    <a:pt x="1672" y="1564"/>
                    <a:pt x="1672" y="1563"/>
                  </a:cubicBezTo>
                  <a:cubicBezTo>
                    <a:pt x="1675" y="1535"/>
                    <a:pt x="1735" y="1542"/>
                    <a:pt x="1754" y="1542"/>
                  </a:cubicBezTo>
                  <a:cubicBezTo>
                    <a:pt x="1776" y="1542"/>
                    <a:pt x="1819" y="1537"/>
                    <a:pt x="1832" y="1559"/>
                  </a:cubicBezTo>
                  <a:cubicBezTo>
                    <a:pt x="1833" y="1561"/>
                    <a:pt x="1835" y="1563"/>
                    <a:pt x="1835" y="1565"/>
                  </a:cubicBezTo>
                  <a:cubicBezTo>
                    <a:pt x="1836" y="1568"/>
                    <a:pt x="1836" y="1568"/>
                    <a:pt x="1836" y="1568"/>
                  </a:cubicBezTo>
                  <a:cubicBezTo>
                    <a:pt x="1836" y="1568"/>
                    <a:pt x="1836" y="1568"/>
                    <a:pt x="1836" y="1568"/>
                  </a:cubicBezTo>
                  <a:cubicBezTo>
                    <a:pt x="1837" y="1575"/>
                    <a:pt x="1838" y="1581"/>
                    <a:pt x="1840" y="1588"/>
                  </a:cubicBezTo>
                  <a:cubicBezTo>
                    <a:pt x="1844" y="1611"/>
                    <a:pt x="1844" y="1611"/>
                    <a:pt x="1844" y="1611"/>
                  </a:cubicBezTo>
                  <a:cubicBezTo>
                    <a:pt x="1845" y="1615"/>
                    <a:pt x="1844" y="1618"/>
                    <a:pt x="1843" y="1621"/>
                  </a:cubicBezTo>
                  <a:cubicBezTo>
                    <a:pt x="1842" y="1623"/>
                    <a:pt x="1840" y="1625"/>
                    <a:pt x="1838" y="1627"/>
                  </a:cubicBezTo>
                  <a:cubicBezTo>
                    <a:pt x="1838" y="1627"/>
                    <a:pt x="1837" y="1628"/>
                    <a:pt x="1836" y="1629"/>
                  </a:cubicBezTo>
                  <a:cubicBezTo>
                    <a:pt x="1836" y="1629"/>
                    <a:pt x="1835" y="1629"/>
                    <a:pt x="1835" y="1630"/>
                  </a:cubicBezTo>
                  <a:cubicBezTo>
                    <a:pt x="1835" y="1630"/>
                    <a:pt x="1834" y="1630"/>
                    <a:pt x="1834" y="1630"/>
                  </a:cubicBezTo>
                  <a:cubicBezTo>
                    <a:pt x="1833" y="1631"/>
                    <a:pt x="1832" y="1631"/>
                    <a:pt x="1830" y="1632"/>
                  </a:cubicBezTo>
                  <a:cubicBezTo>
                    <a:pt x="1829" y="1633"/>
                    <a:pt x="1828" y="1633"/>
                    <a:pt x="1827" y="1634"/>
                  </a:cubicBezTo>
                  <a:cubicBezTo>
                    <a:pt x="1826" y="1634"/>
                    <a:pt x="1825" y="1634"/>
                    <a:pt x="1825" y="1634"/>
                  </a:cubicBezTo>
                  <a:cubicBezTo>
                    <a:pt x="1824" y="1635"/>
                    <a:pt x="1823" y="1635"/>
                    <a:pt x="1822" y="1635"/>
                  </a:cubicBezTo>
                  <a:cubicBezTo>
                    <a:pt x="1821" y="1635"/>
                    <a:pt x="1820" y="1636"/>
                    <a:pt x="1819" y="1636"/>
                  </a:cubicBezTo>
                  <a:cubicBezTo>
                    <a:pt x="1818" y="1636"/>
                    <a:pt x="1818" y="1636"/>
                    <a:pt x="1818" y="1636"/>
                  </a:cubicBezTo>
                  <a:cubicBezTo>
                    <a:pt x="1816" y="1636"/>
                    <a:pt x="1814" y="1637"/>
                    <a:pt x="1812" y="1637"/>
                  </a:cubicBezTo>
                  <a:cubicBezTo>
                    <a:pt x="1809" y="1637"/>
                    <a:pt x="1807" y="1637"/>
                    <a:pt x="1805" y="1637"/>
                  </a:cubicBezTo>
                  <a:cubicBezTo>
                    <a:pt x="1805" y="1637"/>
                    <a:pt x="1805" y="1637"/>
                    <a:pt x="1805" y="1637"/>
                  </a:cubicBezTo>
                  <a:cubicBezTo>
                    <a:pt x="1804" y="1637"/>
                    <a:pt x="1804" y="1637"/>
                    <a:pt x="1804" y="1637"/>
                  </a:cubicBezTo>
                  <a:cubicBezTo>
                    <a:pt x="1804" y="1637"/>
                    <a:pt x="1804" y="1637"/>
                    <a:pt x="1804" y="1637"/>
                  </a:cubicBezTo>
                  <a:cubicBezTo>
                    <a:pt x="1777" y="1637"/>
                    <a:pt x="1750" y="1637"/>
                    <a:pt x="1722" y="1638"/>
                  </a:cubicBezTo>
                  <a:cubicBezTo>
                    <a:pt x="1719" y="1638"/>
                    <a:pt x="1716" y="1637"/>
                    <a:pt x="1714" y="1637"/>
                  </a:cubicBezTo>
                  <a:cubicBezTo>
                    <a:pt x="1713" y="1637"/>
                    <a:pt x="1712" y="1637"/>
                    <a:pt x="1712" y="1637"/>
                  </a:cubicBezTo>
                  <a:cubicBezTo>
                    <a:pt x="1709" y="1636"/>
                    <a:pt x="1707" y="1636"/>
                    <a:pt x="1705" y="1636"/>
                  </a:cubicBezTo>
                  <a:cubicBezTo>
                    <a:pt x="1705" y="1636"/>
                    <a:pt x="1705" y="1636"/>
                    <a:pt x="1705" y="1636"/>
                  </a:cubicBezTo>
                  <a:cubicBezTo>
                    <a:pt x="1704" y="1635"/>
                    <a:pt x="1704" y="1635"/>
                    <a:pt x="1704" y="1635"/>
                  </a:cubicBezTo>
                  <a:cubicBezTo>
                    <a:pt x="1701" y="1635"/>
                    <a:pt x="1699" y="1634"/>
                    <a:pt x="1697" y="1633"/>
                  </a:cubicBezTo>
                  <a:cubicBezTo>
                    <a:pt x="1696" y="1633"/>
                    <a:pt x="1695" y="1632"/>
                    <a:pt x="1695" y="1632"/>
                  </a:cubicBezTo>
                  <a:cubicBezTo>
                    <a:pt x="1693" y="1632"/>
                    <a:pt x="1692" y="1631"/>
                    <a:pt x="1691" y="1630"/>
                  </a:cubicBezTo>
                  <a:cubicBezTo>
                    <a:pt x="1691" y="1630"/>
                    <a:pt x="1690" y="1630"/>
                    <a:pt x="1690" y="1630"/>
                  </a:cubicBezTo>
                  <a:cubicBezTo>
                    <a:pt x="1686" y="1628"/>
                    <a:pt x="1682" y="1625"/>
                    <a:pt x="1680" y="1622"/>
                  </a:cubicBezTo>
                  <a:close/>
                  <a:moveTo>
                    <a:pt x="1875" y="1783"/>
                  </a:moveTo>
                  <a:cubicBezTo>
                    <a:pt x="1873" y="1787"/>
                    <a:pt x="1870" y="1790"/>
                    <a:pt x="1866" y="1793"/>
                  </a:cubicBezTo>
                  <a:cubicBezTo>
                    <a:pt x="1862" y="1796"/>
                    <a:pt x="1858" y="1799"/>
                    <a:pt x="1852" y="1800"/>
                  </a:cubicBezTo>
                  <a:cubicBezTo>
                    <a:pt x="1846" y="1802"/>
                    <a:pt x="1840" y="1803"/>
                    <a:pt x="1833" y="1803"/>
                  </a:cubicBezTo>
                  <a:cubicBezTo>
                    <a:pt x="1815" y="1803"/>
                    <a:pt x="1815" y="1803"/>
                    <a:pt x="1815" y="1803"/>
                  </a:cubicBezTo>
                  <a:cubicBezTo>
                    <a:pt x="1814" y="1803"/>
                    <a:pt x="1814" y="1803"/>
                    <a:pt x="1814" y="1803"/>
                  </a:cubicBezTo>
                  <a:cubicBezTo>
                    <a:pt x="1789" y="1803"/>
                    <a:pt x="1765" y="1803"/>
                    <a:pt x="1740" y="1803"/>
                  </a:cubicBezTo>
                  <a:cubicBezTo>
                    <a:pt x="1737" y="1803"/>
                    <a:pt x="1734" y="1803"/>
                    <a:pt x="1731" y="1803"/>
                  </a:cubicBezTo>
                  <a:cubicBezTo>
                    <a:pt x="1730" y="1803"/>
                    <a:pt x="1730" y="1803"/>
                    <a:pt x="1729" y="1803"/>
                  </a:cubicBezTo>
                  <a:cubicBezTo>
                    <a:pt x="1726" y="1802"/>
                    <a:pt x="1724" y="1802"/>
                    <a:pt x="1721" y="1801"/>
                  </a:cubicBezTo>
                  <a:cubicBezTo>
                    <a:pt x="1721" y="1801"/>
                    <a:pt x="1721" y="1801"/>
                    <a:pt x="1720" y="1801"/>
                  </a:cubicBezTo>
                  <a:cubicBezTo>
                    <a:pt x="1720" y="1801"/>
                    <a:pt x="1720" y="1801"/>
                    <a:pt x="1720" y="1801"/>
                  </a:cubicBezTo>
                  <a:cubicBezTo>
                    <a:pt x="1709" y="1798"/>
                    <a:pt x="1698" y="1792"/>
                    <a:pt x="1692" y="1783"/>
                  </a:cubicBezTo>
                  <a:cubicBezTo>
                    <a:pt x="1692" y="1783"/>
                    <a:pt x="1692" y="1783"/>
                    <a:pt x="1692" y="1783"/>
                  </a:cubicBezTo>
                  <a:cubicBezTo>
                    <a:pt x="1692" y="1783"/>
                    <a:pt x="1692" y="1783"/>
                    <a:pt x="1692" y="1783"/>
                  </a:cubicBezTo>
                  <a:cubicBezTo>
                    <a:pt x="1691" y="1782"/>
                    <a:pt x="1690" y="1780"/>
                    <a:pt x="1690" y="1778"/>
                  </a:cubicBezTo>
                  <a:cubicBezTo>
                    <a:pt x="1689" y="1777"/>
                    <a:pt x="1689" y="1776"/>
                    <a:pt x="1689" y="1775"/>
                  </a:cubicBezTo>
                  <a:cubicBezTo>
                    <a:pt x="1688" y="1774"/>
                    <a:pt x="1688" y="1773"/>
                    <a:pt x="1688" y="1772"/>
                  </a:cubicBezTo>
                  <a:cubicBezTo>
                    <a:pt x="1688" y="1772"/>
                    <a:pt x="1688" y="1771"/>
                    <a:pt x="1688" y="1771"/>
                  </a:cubicBezTo>
                  <a:cubicBezTo>
                    <a:pt x="1687" y="1769"/>
                    <a:pt x="1687" y="1769"/>
                    <a:pt x="1687" y="1769"/>
                  </a:cubicBezTo>
                  <a:cubicBezTo>
                    <a:pt x="1687" y="1769"/>
                    <a:pt x="1687" y="1769"/>
                    <a:pt x="1687" y="1769"/>
                  </a:cubicBezTo>
                  <a:cubicBezTo>
                    <a:pt x="1686" y="1756"/>
                    <a:pt x="1685" y="1742"/>
                    <a:pt x="1684" y="1728"/>
                  </a:cubicBezTo>
                  <a:cubicBezTo>
                    <a:pt x="1684" y="1725"/>
                    <a:pt x="1684" y="1723"/>
                    <a:pt x="1684" y="1721"/>
                  </a:cubicBezTo>
                  <a:cubicBezTo>
                    <a:pt x="1683" y="1714"/>
                    <a:pt x="1683" y="1714"/>
                    <a:pt x="1683" y="1714"/>
                  </a:cubicBezTo>
                  <a:cubicBezTo>
                    <a:pt x="1683" y="1713"/>
                    <a:pt x="1683" y="1713"/>
                    <a:pt x="1683" y="1713"/>
                  </a:cubicBezTo>
                  <a:cubicBezTo>
                    <a:pt x="1683" y="1711"/>
                    <a:pt x="1683" y="1710"/>
                    <a:pt x="1684" y="1709"/>
                  </a:cubicBezTo>
                  <a:cubicBezTo>
                    <a:pt x="1684" y="1708"/>
                    <a:pt x="1684" y="1707"/>
                    <a:pt x="1684" y="1707"/>
                  </a:cubicBezTo>
                  <a:cubicBezTo>
                    <a:pt x="1685" y="1706"/>
                    <a:pt x="1685" y="1705"/>
                    <a:pt x="1685" y="1704"/>
                  </a:cubicBezTo>
                  <a:cubicBezTo>
                    <a:pt x="1686" y="1703"/>
                    <a:pt x="1686" y="1703"/>
                    <a:pt x="1686" y="1702"/>
                  </a:cubicBezTo>
                  <a:cubicBezTo>
                    <a:pt x="1686" y="1702"/>
                    <a:pt x="1686" y="1702"/>
                    <a:pt x="1686" y="1702"/>
                  </a:cubicBezTo>
                  <a:cubicBezTo>
                    <a:pt x="1687" y="1700"/>
                    <a:pt x="1688" y="1699"/>
                    <a:pt x="1689" y="1698"/>
                  </a:cubicBezTo>
                  <a:cubicBezTo>
                    <a:pt x="1690" y="1697"/>
                    <a:pt x="1691" y="1697"/>
                    <a:pt x="1691" y="1696"/>
                  </a:cubicBezTo>
                  <a:cubicBezTo>
                    <a:pt x="1692" y="1695"/>
                    <a:pt x="1693" y="1695"/>
                    <a:pt x="1694" y="1694"/>
                  </a:cubicBezTo>
                  <a:cubicBezTo>
                    <a:pt x="1695" y="1694"/>
                    <a:pt x="1695" y="1693"/>
                    <a:pt x="1695" y="1693"/>
                  </a:cubicBezTo>
                  <a:cubicBezTo>
                    <a:pt x="1695" y="1693"/>
                    <a:pt x="1696" y="1693"/>
                    <a:pt x="1696" y="1693"/>
                  </a:cubicBezTo>
                  <a:cubicBezTo>
                    <a:pt x="1698" y="1692"/>
                    <a:pt x="1699" y="1691"/>
                    <a:pt x="1701" y="1690"/>
                  </a:cubicBezTo>
                  <a:cubicBezTo>
                    <a:pt x="1702" y="1690"/>
                    <a:pt x="1702" y="1689"/>
                    <a:pt x="1702" y="1689"/>
                  </a:cubicBezTo>
                  <a:cubicBezTo>
                    <a:pt x="1703" y="1689"/>
                    <a:pt x="1703" y="1689"/>
                    <a:pt x="1703" y="1689"/>
                  </a:cubicBezTo>
                  <a:cubicBezTo>
                    <a:pt x="1704" y="1689"/>
                    <a:pt x="1704" y="1689"/>
                    <a:pt x="1705" y="1688"/>
                  </a:cubicBezTo>
                  <a:cubicBezTo>
                    <a:pt x="1706" y="1688"/>
                    <a:pt x="1708" y="1687"/>
                    <a:pt x="1709" y="1687"/>
                  </a:cubicBezTo>
                  <a:cubicBezTo>
                    <a:pt x="1710" y="1687"/>
                    <a:pt x="1711" y="1686"/>
                    <a:pt x="1712" y="1686"/>
                  </a:cubicBezTo>
                  <a:cubicBezTo>
                    <a:pt x="1713" y="1686"/>
                    <a:pt x="1714" y="1686"/>
                    <a:pt x="1714" y="1686"/>
                  </a:cubicBezTo>
                  <a:cubicBezTo>
                    <a:pt x="1717" y="1685"/>
                    <a:pt x="1720" y="1685"/>
                    <a:pt x="1723" y="1685"/>
                  </a:cubicBezTo>
                  <a:cubicBezTo>
                    <a:pt x="1723" y="1685"/>
                    <a:pt x="1724" y="1685"/>
                    <a:pt x="1724" y="1685"/>
                  </a:cubicBezTo>
                  <a:cubicBezTo>
                    <a:pt x="1725" y="1685"/>
                    <a:pt x="1726" y="1685"/>
                    <a:pt x="1727" y="1685"/>
                  </a:cubicBezTo>
                  <a:cubicBezTo>
                    <a:pt x="1731" y="1685"/>
                    <a:pt x="1731" y="1685"/>
                    <a:pt x="1731" y="1685"/>
                  </a:cubicBezTo>
                  <a:cubicBezTo>
                    <a:pt x="1736" y="1684"/>
                    <a:pt x="1740" y="1684"/>
                    <a:pt x="1744" y="1684"/>
                  </a:cubicBezTo>
                  <a:cubicBezTo>
                    <a:pt x="1748" y="1684"/>
                    <a:pt x="1752" y="1684"/>
                    <a:pt x="1755" y="1684"/>
                  </a:cubicBezTo>
                  <a:cubicBezTo>
                    <a:pt x="1791" y="1684"/>
                    <a:pt x="1791" y="1684"/>
                    <a:pt x="1791" y="1684"/>
                  </a:cubicBezTo>
                  <a:cubicBezTo>
                    <a:pt x="1801" y="1684"/>
                    <a:pt x="1811" y="1684"/>
                    <a:pt x="1820" y="1685"/>
                  </a:cubicBezTo>
                  <a:cubicBezTo>
                    <a:pt x="1822" y="1685"/>
                    <a:pt x="1823" y="1685"/>
                    <a:pt x="1825" y="1685"/>
                  </a:cubicBezTo>
                  <a:cubicBezTo>
                    <a:pt x="1826" y="1686"/>
                    <a:pt x="1827" y="1686"/>
                    <a:pt x="1828" y="1686"/>
                  </a:cubicBezTo>
                  <a:cubicBezTo>
                    <a:pt x="1828" y="1686"/>
                    <a:pt x="1829" y="1686"/>
                    <a:pt x="1830" y="1686"/>
                  </a:cubicBezTo>
                  <a:cubicBezTo>
                    <a:pt x="1830" y="1686"/>
                    <a:pt x="1831" y="1686"/>
                    <a:pt x="1831" y="1687"/>
                  </a:cubicBezTo>
                  <a:cubicBezTo>
                    <a:pt x="1832" y="1687"/>
                    <a:pt x="1832" y="1687"/>
                    <a:pt x="1833" y="1687"/>
                  </a:cubicBezTo>
                  <a:cubicBezTo>
                    <a:pt x="1834" y="1687"/>
                    <a:pt x="1836" y="1688"/>
                    <a:pt x="1838" y="1689"/>
                  </a:cubicBezTo>
                  <a:cubicBezTo>
                    <a:pt x="1839" y="1689"/>
                    <a:pt x="1840" y="1689"/>
                    <a:pt x="1841" y="1690"/>
                  </a:cubicBezTo>
                  <a:cubicBezTo>
                    <a:pt x="1842" y="1690"/>
                    <a:pt x="1842" y="1690"/>
                    <a:pt x="1843" y="1691"/>
                  </a:cubicBezTo>
                  <a:cubicBezTo>
                    <a:pt x="1845" y="1691"/>
                    <a:pt x="1846" y="1692"/>
                    <a:pt x="1847" y="1693"/>
                  </a:cubicBezTo>
                  <a:cubicBezTo>
                    <a:pt x="1852" y="1695"/>
                    <a:pt x="1856" y="1698"/>
                    <a:pt x="1859" y="1702"/>
                  </a:cubicBezTo>
                  <a:cubicBezTo>
                    <a:pt x="1862" y="1705"/>
                    <a:pt x="1864" y="1709"/>
                    <a:pt x="1865" y="1713"/>
                  </a:cubicBezTo>
                  <a:cubicBezTo>
                    <a:pt x="1870" y="1736"/>
                    <a:pt x="1870" y="1736"/>
                    <a:pt x="1870" y="1736"/>
                  </a:cubicBezTo>
                  <a:cubicBezTo>
                    <a:pt x="1871" y="1746"/>
                    <a:pt x="1873" y="1755"/>
                    <a:pt x="1875" y="1764"/>
                  </a:cubicBezTo>
                  <a:cubicBezTo>
                    <a:pt x="1875" y="1764"/>
                    <a:pt x="1875" y="1764"/>
                    <a:pt x="1875" y="1764"/>
                  </a:cubicBezTo>
                  <a:cubicBezTo>
                    <a:pt x="1876" y="1770"/>
                    <a:pt x="1876" y="1770"/>
                    <a:pt x="1876" y="1770"/>
                  </a:cubicBezTo>
                  <a:cubicBezTo>
                    <a:pt x="1877" y="1775"/>
                    <a:pt x="1877" y="1779"/>
                    <a:pt x="1875" y="1783"/>
                  </a:cubicBezTo>
                  <a:close/>
                  <a:moveTo>
                    <a:pt x="2041" y="1494"/>
                  </a:moveTo>
                  <a:cubicBezTo>
                    <a:pt x="2036" y="1492"/>
                    <a:pt x="2032" y="1490"/>
                    <a:pt x="2030" y="1487"/>
                  </a:cubicBezTo>
                  <a:cubicBezTo>
                    <a:pt x="2027" y="1485"/>
                    <a:pt x="2024" y="1482"/>
                    <a:pt x="2023" y="1479"/>
                  </a:cubicBezTo>
                  <a:cubicBezTo>
                    <a:pt x="2021" y="1474"/>
                    <a:pt x="2021" y="1474"/>
                    <a:pt x="2021" y="1474"/>
                  </a:cubicBezTo>
                  <a:cubicBezTo>
                    <a:pt x="2019" y="1467"/>
                    <a:pt x="2016" y="1460"/>
                    <a:pt x="2014" y="1453"/>
                  </a:cubicBezTo>
                  <a:cubicBezTo>
                    <a:pt x="2012" y="1449"/>
                    <a:pt x="2009" y="1444"/>
                    <a:pt x="2009" y="1439"/>
                  </a:cubicBezTo>
                  <a:cubicBezTo>
                    <a:pt x="2009" y="1439"/>
                    <a:pt x="2009" y="1438"/>
                    <a:pt x="2009" y="1437"/>
                  </a:cubicBezTo>
                  <a:cubicBezTo>
                    <a:pt x="2009" y="1437"/>
                    <a:pt x="2009" y="1437"/>
                    <a:pt x="2009" y="1437"/>
                  </a:cubicBezTo>
                  <a:cubicBezTo>
                    <a:pt x="2009" y="1436"/>
                    <a:pt x="2009" y="1436"/>
                    <a:pt x="2009" y="1436"/>
                  </a:cubicBezTo>
                  <a:cubicBezTo>
                    <a:pt x="2010" y="1435"/>
                    <a:pt x="2009" y="1435"/>
                    <a:pt x="2010" y="1434"/>
                  </a:cubicBezTo>
                  <a:cubicBezTo>
                    <a:pt x="2010" y="1434"/>
                    <a:pt x="2010" y="1434"/>
                    <a:pt x="2010" y="1434"/>
                  </a:cubicBezTo>
                  <a:cubicBezTo>
                    <a:pt x="2016" y="1421"/>
                    <a:pt x="2039" y="1423"/>
                    <a:pt x="2051" y="1423"/>
                  </a:cubicBezTo>
                  <a:cubicBezTo>
                    <a:pt x="2110" y="1422"/>
                    <a:pt x="2110" y="1422"/>
                    <a:pt x="2110" y="1422"/>
                  </a:cubicBezTo>
                  <a:cubicBezTo>
                    <a:pt x="2115" y="1422"/>
                    <a:pt x="2120" y="1423"/>
                    <a:pt x="2125" y="1424"/>
                  </a:cubicBezTo>
                  <a:cubicBezTo>
                    <a:pt x="2126" y="1424"/>
                    <a:pt x="2128" y="1424"/>
                    <a:pt x="2129" y="1425"/>
                  </a:cubicBezTo>
                  <a:cubicBezTo>
                    <a:pt x="2129" y="1425"/>
                    <a:pt x="2130" y="1425"/>
                    <a:pt x="2131" y="1425"/>
                  </a:cubicBezTo>
                  <a:cubicBezTo>
                    <a:pt x="2132" y="1425"/>
                    <a:pt x="2133" y="1426"/>
                    <a:pt x="2133" y="1426"/>
                  </a:cubicBezTo>
                  <a:cubicBezTo>
                    <a:pt x="2135" y="1426"/>
                    <a:pt x="2137" y="1427"/>
                    <a:pt x="2138" y="1428"/>
                  </a:cubicBezTo>
                  <a:cubicBezTo>
                    <a:pt x="2139" y="1428"/>
                    <a:pt x="2139" y="1428"/>
                    <a:pt x="2139" y="1428"/>
                  </a:cubicBezTo>
                  <a:cubicBezTo>
                    <a:pt x="2139" y="1428"/>
                    <a:pt x="2139" y="1428"/>
                    <a:pt x="2140" y="1428"/>
                  </a:cubicBezTo>
                  <a:cubicBezTo>
                    <a:pt x="2141" y="1429"/>
                    <a:pt x="2142" y="1429"/>
                    <a:pt x="2144" y="1430"/>
                  </a:cubicBezTo>
                  <a:cubicBezTo>
                    <a:pt x="2145" y="1431"/>
                    <a:pt x="2146" y="1431"/>
                    <a:pt x="2146" y="1431"/>
                  </a:cubicBezTo>
                  <a:cubicBezTo>
                    <a:pt x="2147" y="1432"/>
                    <a:pt x="2147" y="1432"/>
                    <a:pt x="2148" y="1432"/>
                  </a:cubicBezTo>
                  <a:cubicBezTo>
                    <a:pt x="2148" y="1433"/>
                    <a:pt x="2148" y="1433"/>
                    <a:pt x="2149" y="1433"/>
                  </a:cubicBezTo>
                  <a:cubicBezTo>
                    <a:pt x="2149" y="1433"/>
                    <a:pt x="2150" y="1434"/>
                    <a:pt x="2150" y="1434"/>
                  </a:cubicBezTo>
                  <a:cubicBezTo>
                    <a:pt x="2153" y="1436"/>
                    <a:pt x="2156" y="1439"/>
                    <a:pt x="2157" y="1442"/>
                  </a:cubicBezTo>
                  <a:cubicBezTo>
                    <a:pt x="2157" y="1442"/>
                    <a:pt x="2157" y="1442"/>
                    <a:pt x="2157" y="1442"/>
                  </a:cubicBezTo>
                  <a:cubicBezTo>
                    <a:pt x="2163" y="1450"/>
                    <a:pt x="2166" y="1460"/>
                    <a:pt x="2170" y="1468"/>
                  </a:cubicBezTo>
                  <a:cubicBezTo>
                    <a:pt x="2170" y="1468"/>
                    <a:pt x="2170" y="1468"/>
                    <a:pt x="2170" y="1468"/>
                  </a:cubicBezTo>
                  <a:cubicBezTo>
                    <a:pt x="2172" y="1473"/>
                    <a:pt x="2176" y="1477"/>
                    <a:pt x="2177" y="1482"/>
                  </a:cubicBezTo>
                  <a:cubicBezTo>
                    <a:pt x="2177" y="1482"/>
                    <a:pt x="2177" y="1483"/>
                    <a:pt x="2177" y="1483"/>
                  </a:cubicBezTo>
                  <a:cubicBezTo>
                    <a:pt x="2177" y="1483"/>
                    <a:pt x="2177" y="1483"/>
                    <a:pt x="2177" y="1483"/>
                  </a:cubicBezTo>
                  <a:cubicBezTo>
                    <a:pt x="2178" y="1492"/>
                    <a:pt x="2170" y="1496"/>
                    <a:pt x="2162" y="1498"/>
                  </a:cubicBezTo>
                  <a:cubicBezTo>
                    <a:pt x="2161" y="1498"/>
                    <a:pt x="2161" y="1498"/>
                    <a:pt x="2161" y="1499"/>
                  </a:cubicBezTo>
                  <a:cubicBezTo>
                    <a:pt x="2160" y="1499"/>
                    <a:pt x="2160" y="1499"/>
                    <a:pt x="2159" y="1499"/>
                  </a:cubicBezTo>
                  <a:cubicBezTo>
                    <a:pt x="2158" y="1499"/>
                    <a:pt x="2156" y="1499"/>
                    <a:pt x="2155" y="1500"/>
                  </a:cubicBezTo>
                  <a:cubicBezTo>
                    <a:pt x="2154" y="1500"/>
                    <a:pt x="2154" y="1500"/>
                    <a:pt x="2153" y="1500"/>
                  </a:cubicBezTo>
                  <a:cubicBezTo>
                    <a:pt x="2152" y="1500"/>
                    <a:pt x="2150" y="1500"/>
                    <a:pt x="2149" y="1500"/>
                  </a:cubicBezTo>
                  <a:cubicBezTo>
                    <a:pt x="2148" y="1500"/>
                    <a:pt x="2147" y="1500"/>
                    <a:pt x="2146" y="1500"/>
                  </a:cubicBezTo>
                  <a:cubicBezTo>
                    <a:pt x="2146" y="1500"/>
                    <a:pt x="2146" y="1500"/>
                    <a:pt x="2146" y="1500"/>
                  </a:cubicBezTo>
                  <a:cubicBezTo>
                    <a:pt x="2144" y="1500"/>
                    <a:pt x="2144" y="1500"/>
                    <a:pt x="2144" y="1500"/>
                  </a:cubicBezTo>
                  <a:cubicBezTo>
                    <a:pt x="2135" y="1500"/>
                    <a:pt x="2126" y="1500"/>
                    <a:pt x="2117" y="1500"/>
                  </a:cubicBezTo>
                  <a:cubicBezTo>
                    <a:pt x="2102" y="1500"/>
                    <a:pt x="2087" y="1500"/>
                    <a:pt x="2072" y="1500"/>
                  </a:cubicBezTo>
                  <a:cubicBezTo>
                    <a:pt x="2061" y="1500"/>
                    <a:pt x="2050" y="1499"/>
                    <a:pt x="2041" y="1494"/>
                  </a:cubicBezTo>
                  <a:cubicBezTo>
                    <a:pt x="2041" y="1494"/>
                    <a:pt x="2041" y="1494"/>
                    <a:pt x="2041" y="1494"/>
                  </a:cubicBezTo>
                  <a:close/>
                  <a:moveTo>
                    <a:pt x="2079" y="1621"/>
                  </a:moveTo>
                  <a:cubicBezTo>
                    <a:pt x="2076" y="1617"/>
                    <a:pt x="2073" y="1614"/>
                    <a:pt x="2072" y="1611"/>
                  </a:cubicBezTo>
                  <a:cubicBezTo>
                    <a:pt x="2064" y="1588"/>
                    <a:pt x="2064" y="1588"/>
                    <a:pt x="2064" y="1588"/>
                  </a:cubicBezTo>
                  <a:cubicBezTo>
                    <a:pt x="2061" y="1581"/>
                    <a:pt x="2059" y="1575"/>
                    <a:pt x="2056" y="1568"/>
                  </a:cubicBezTo>
                  <a:cubicBezTo>
                    <a:pt x="2056" y="1568"/>
                    <a:pt x="2056" y="1568"/>
                    <a:pt x="2056" y="1568"/>
                  </a:cubicBezTo>
                  <a:cubicBezTo>
                    <a:pt x="2055" y="1565"/>
                    <a:pt x="2055" y="1565"/>
                    <a:pt x="2055" y="1565"/>
                  </a:cubicBezTo>
                  <a:cubicBezTo>
                    <a:pt x="2054" y="1561"/>
                    <a:pt x="2054" y="1558"/>
                    <a:pt x="2055" y="1555"/>
                  </a:cubicBezTo>
                  <a:cubicBezTo>
                    <a:pt x="2056" y="1553"/>
                    <a:pt x="2057" y="1552"/>
                    <a:pt x="2059" y="1550"/>
                  </a:cubicBezTo>
                  <a:cubicBezTo>
                    <a:pt x="2059" y="1550"/>
                    <a:pt x="2059" y="1550"/>
                    <a:pt x="2060" y="1549"/>
                  </a:cubicBezTo>
                  <a:cubicBezTo>
                    <a:pt x="2060" y="1549"/>
                    <a:pt x="2061" y="1548"/>
                    <a:pt x="2061" y="1548"/>
                  </a:cubicBezTo>
                  <a:cubicBezTo>
                    <a:pt x="2064" y="1546"/>
                    <a:pt x="2068" y="1544"/>
                    <a:pt x="2072" y="1543"/>
                  </a:cubicBezTo>
                  <a:cubicBezTo>
                    <a:pt x="2076" y="1542"/>
                    <a:pt x="2080" y="1542"/>
                    <a:pt x="2084" y="1541"/>
                  </a:cubicBezTo>
                  <a:cubicBezTo>
                    <a:pt x="2100" y="1540"/>
                    <a:pt x="2117" y="1541"/>
                    <a:pt x="2125" y="1541"/>
                  </a:cubicBezTo>
                  <a:cubicBezTo>
                    <a:pt x="2153" y="1541"/>
                    <a:pt x="2202" y="1535"/>
                    <a:pt x="2218" y="1564"/>
                  </a:cubicBezTo>
                  <a:cubicBezTo>
                    <a:pt x="2218" y="1564"/>
                    <a:pt x="2218" y="1564"/>
                    <a:pt x="2218" y="1564"/>
                  </a:cubicBezTo>
                  <a:cubicBezTo>
                    <a:pt x="2218" y="1565"/>
                    <a:pt x="2218" y="1565"/>
                    <a:pt x="2218" y="1565"/>
                  </a:cubicBezTo>
                  <a:cubicBezTo>
                    <a:pt x="2218" y="1565"/>
                    <a:pt x="2218" y="1565"/>
                    <a:pt x="2218" y="1565"/>
                  </a:cubicBezTo>
                  <a:cubicBezTo>
                    <a:pt x="2224" y="1577"/>
                    <a:pt x="2230" y="1589"/>
                    <a:pt x="2236" y="1601"/>
                  </a:cubicBezTo>
                  <a:cubicBezTo>
                    <a:pt x="2238" y="1605"/>
                    <a:pt x="2241" y="1609"/>
                    <a:pt x="2242" y="1614"/>
                  </a:cubicBezTo>
                  <a:cubicBezTo>
                    <a:pt x="2242" y="1614"/>
                    <a:pt x="2242" y="1614"/>
                    <a:pt x="2242" y="1614"/>
                  </a:cubicBezTo>
                  <a:cubicBezTo>
                    <a:pt x="2242" y="1615"/>
                    <a:pt x="2242" y="1616"/>
                    <a:pt x="2242" y="1617"/>
                  </a:cubicBezTo>
                  <a:cubicBezTo>
                    <a:pt x="2242" y="1618"/>
                    <a:pt x="2242" y="1619"/>
                    <a:pt x="2242" y="1620"/>
                  </a:cubicBezTo>
                  <a:cubicBezTo>
                    <a:pt x="2242" y="1620"/>
                    <a:pt x="2242" y="1620"/>
                    <a:pt x="2242" y="1620"/>
                  </a:cubicBezTo>
                  <a:cubicBezTo>
                    <a:pt x="2242" y="1620"/>
                    <a:pt x="2242" y="1621"/>
                    <a:pt x="2242" y="1621"/>
                  </a:cubicBezTo>
                  <a:cubicBezTo>
                    <a:pt x="2242" y="1622"/>
                    <a:pt x="2241" y="1623"/>
                    <a:pt x="2240" y="1624"/>
                  </a:cubicBezTo>
                  <a:cubicBezTo>
                    <a:pt x="2240" y="1625"/>
                    <a:pt x="2240" y="1625"/>
                    <a:pt x="2240" y="1625"/>
                  </a:cubicBezTo>
                  <a:cubicBezTo>
                    <a:pt x="2239" y="1626"/>
                    <a:pt x="2238" y="1627"/>
                    <a:pt x="2237" y="1628"/>
                  </a:cubicBezTo>
                  <a:cubicBezTo>
                    <a:pt x="2237" y="1628"/>
                    <a:pt x="2237" y="1628"/>
                    <a:pt x="2237" y="1628"/>
                  </a:cubicBezTo>
                  <a:cubicBezTo>
                    <a:pt x="2236" y="1629"/>
                    <a:pt x="2236" y="1629"/>
                    <a:pt x="2236" y="1629"/>
                  </a:cubicBezTo>
                  <a:cubicBezTo>
                    <a:pt x="2235" y="1630"/>
                    <a:pt x="2234" y="1630"/>
                    <a:pt x="2234" y="1630"/>
                  </a:cubicBezTo>
                  <a:cubicBezTo>
                    <a:pt x="2231" y="1632"/>
                    <a:pt x="2229" y="1633"/>
                    <a:pt x="2225" y="1634"/>
                  </a:cubicBezTo>
                  <a:cubicBezTo>
                    <a:pt x="2225" y="1634"/>
                    <a:pt x="2224" y="1635"/>
                    <a:pt x="2223" y="1635"/>
                  </a:cubicBezTo>
                  <a:cubicBezTo>
                    <a:pt x="2221" y="1635"/>
                    <a:pt x="2220" y="1635"/>
                    <a:pt x="2219" y="1636"/>
                  </a:cubicBezTo>
                  <a:cubicBezTo>
                    <a:pt x="2218" y="1636"/>
                    <a:pt x="2218" y="1636"/>
                    <a:pt x="2217" y="1636"/>
                  </a:cubicBezTo>
                  <a:cubicBezTo>
                    <a:pt x="2217" y="1636"/>
                    <a:pt x="2216" y="1636"/>
                    <a:pt x="2216" y="1636"/>
                  </a:cubicBezTo>
                  <a:cubicBezTo>
                    <a:pt x="2187" y="1639"/>
                    <a:pt x="2156" y="1636"/>
                    <a:pt x="2126" y="1637"/>
                  </a:cubicBezTo>
                  <a:cubicBezTo>
                    <a:pt x="2123" y="1637"/>
                    <a:pt x="2120" y="1636"/>
                    <a:pt x="2117" y="1636"/>
                  </a:cubicBezTo>
                  <a:cubicBezTo>
                    <a:pt x="2117" y="1636"/>
                    <a:pt x="2117" y="1636"/>
                    <a:pt x="2117" y="1636"/>
                  </a:cubicBezTo>
                  <a:cubicBezTo>
                    <a:pt x="2106" y="1635"/>
                    <a:pt x="2095" y="1631"/>
                    <a:pt x="2086" y="1625"/>
                  </a:cubicBezTo>
                  <a:cubicBezTo>
                    <a:pt x="2083" y="1624"/>
                    <a:pt x="2081" y="1622"/>
                    <a:pt x="2079" y="1621"/>
                  </a:cubicBezTo>
                  <a:close/>
                  <a:moveTo>
                    <a:pt x="2322" y="1782"/>
                  </a:moveTo>
                  <a:cubicBezTo>
                    <a:pt x="2322" y="1783"/>
                    <a:pt x="2321" y="1783"/>
                    <a:pt x="2321" y="1784"/>
                  </a:cubicBezTo>
                  <a:cubicBezTo>
                    <a:pt x="2321" y="1785"/>
                    <a:pt x="2321" y="1785"/>
                    <a:pt x="2321" y="1786"/>
                  </a:cubicBezTo>
                  <a:cubicBezTo>
                    <a:pt x="2320" y="1787"/>
                    <a:pt x="2320" y="1788"/>
                    <a:pt x="2319" y="1789"/>
                  </a:cubicBezTo>
                  <a:cubicBezTo>
                    <a:pt x="2319" y="1789"/>
                    <a:pt x="2319" y="1789"/>
                    <a:pt x="2319" y="1790"/>
                  </a:cubicBezTo>
                  <a:cubicBezTo>
                    <a:pt x="2318" y="1790"/>
                    <a:pt x="2318" y="1791"/>
                    <a:pt x="2317" y="1791"/>
                  </a:cubicBezTo>
                  <a:cubicBezTo>
                    <a:pt x="2317" y="1791"/>
                    <a:pt x="2317" y="1792"/>
                    <a:pt x="2316" y="1792"/>
                  </a:cubicBezTo>
                  <a:cubicBezTo>
                    <a:pt x="2316" y="1792"/>
                    <a:pt x="2316" y="1792"/>
                    <a:pt x="2316" y="1793"/>
                  </a:cubicBezTo>
                  <a:cubicBezTo>
                    <a:pt x="2310" y="1798"/>
                    <a:pt x="2303" y="1800"/>
                    <a:pt x="2296" y="1801"/>
                  </a:cubicBezTo>
                  <a:cubicBezTo>
                    <a:pt x="2296" y="1801"/>
                    <a:pt x="2295" y="1801"/>
                    <a:pt x="2295" y="1801"/>
                  </a:cubicBezTo>
                  <a:cubicBezTo>
                    <a:pt x="2292" y="1802"/>
                    <a:pt x="2289" y="1802"/>
                    <a:pt x="2286" y="1802"/>
                  </a:cubicBezTo>
                  <a:cubicBezTo>
                    <a:pt x="2286" y="1802"/>
                    <a:pt x="2286" y="1802"/>
                    <a:pt x="2286" y="1802"/>
                  </a:cubicBezTo>
                  <a:cubicBezTo>
                    <a:pt x="2283" y="1802"/>
                    <a:pt x="2283" y="1802"/>
                    <a:pt x="2283" y="1802"/>
                  </a:cubicBezTo>
                  <a:cubicBezTo>
                    <a:pt x="2280" y="1802"/>
                    <a:pt x="2277" y="1802"/>
                    <a:pt x="2275" y="1802"/>
                  </a:cubicBezTo>
                  <a:cubicBezTo>
                    <a:pt x="2193" y="1802"/>
                    <a:pt x="2193" y="1802"/>
                    <a:pt x="2193" y="1802"/>
                  </a:cubicBezTo>
                  <a:cubicBezTo>
                    <a:pt x="2190" y="1802"/>
                    <a:pt x="2187" y="1802"/>
                    <a:pt x="2184" y="1802"/>
                  </a:cubicBezTo>
                  <a:cubicBezTo>
                    <a:pt x="2183" y="1801"/>
                    <a:pt x="2182" y="1801"/>
                    <a:pt x="2181" y="1801"/>
                  </a:cubicBezTo>
                  <a:cubicBezTo>
                    <a:pt x="2164" y="1799"/>
                    <a:pt x="2144" y="1791"/>
                    <a:pt x="2135" y="1776"/>
                  </a:cubicBezTo>
                  <a:cubicBezTo>
                    <a:pt x="2133" y="1774"/>
                    <a:pt x="2132" y="1772"/>
                    <a:pt x="2131" y="1770"/>
                  </a:cubicBezTo>
                  <a:cubicBezTo>
                    <a:pt x="2131" y="1769"/>
                    <a:pt x="2131" y="1769"/>
                    <a:pt x="2131" y="1769"/>
                  </a:cubicBezTo>
                  <a:cubicBezTo>
                    <a:pt x="2131" y="1769"/>
                    <a:pt x="2131" y="1769"/>
                    <a:pt x="2131" y="1769"/>
                  </a:cubicBezTo>
                  <a:cubicBezTo>
                    <a:pt x="2127" y="1757"/>
                    <a:pt x="2122" y="1746"/>
                    <a:pt x="2118" y="1734"/>
                  </a:cubicBezTo>
                  <a:cubicBezTo>
                    <a:pt x="2116" y="1728"/>
                    <a:pt x="2112" y="1720"/>
                    <a:pt x="2110" y="1713"/>
                  </a:cubicBezTo>
                  <a:cubicBezTo>
                    <a:pt x="2110" y="1713"/>
                    <a:pt x="2110" y="1713"/>
                    <a:pt x="2110" y="1713"/>
                  </a:cubicBezTo>
                  <a:cubicBezTo>
                    <a:pt x="2110" y="1713"/>
                    <a:pt x="2110" y="1712"/>
                    <a:pt x="2110" y="1712"/>
                  </a:cubicBezTo>
                  <a:cubicBezTo>
                    <a:pt x="2110" y="1712"/>
                    <a:pt x="2109" y="1711"/>
                    <a:pt x="2109" y="1710"/>
                  </a:cubicBezTo>
                  <a:cubicBezTo>
                    <a:pt x="2109" y="1707"/>
                    <a:pt x="2109" y="1704"/>
                    <a:pt x="2109" y="1701"/>
                  </a:cubicBezTo>
                  <a:cubicBezTo>
                    <a:pt x="2110" y="1699"/>
                    <a:pt x="2111" y="1698"/>
                    <a:pt x="2112" y="1696"/>
                  </a:cubicBezTo>
                  <a:cubicBezTo>
                    <a:pt x="2112" y="1696"/>
                    <a:pt x="2112" y="1696"/>
                    <a:pt x="2112" y="1696"/>
                  </a:cubicBezTo>
                  <a:cubicBezTo>
                    <a:pt x="2117" y="1688"/>
                    <a:pt x="2126" y="1685"/>
                    <a:pt x="2136" y="1684"/>
                  </a:cubicBezTo>
                  <a:cubicBezTo>
                    <a:pt x="2136" y="1684"/>
                    <a:pt x="2136" y="1684"/>
                    <a:pt x="2137" y="1684"/>
                  </a:cubicBezTo>
                  <a:cubicBezTo>
                    <a:pt x="2139" y="1684"/>
                    <a:pt x="2141" y="1684"/>
                    <a:pt x="2144" y="1684"/>
                  </a:cubicBezTo>
                  <a:cubicBezTo>
                    <a:pt x="2144" y="1684"/>
                    <a:pt x="2145" y="1683"/>
                    <a:pt x="2145" y="1683"/>
                  </a:cubicBezTo>
                  <a:cubicBezTo>
                    <a:pt x="2151" y="1683"/>
                    <a:pt x="2151" y="1683"/>
                    <a:pt x="2151" y="1683"/>
                  </a:cubicBezTo>
                  <a:cubicBezTo>
                    <a:pt x="2152" y="1683"/>
                    <a:pt x="2153" y="1683"/>
                    <a:pt x="2155" y="1683"/>
                  </a:cubicBezTo>
                  <a:cubicBezTo>
                    <a:pt x="2180" y="1683"/>
                    <a:pt x="2205" y="1683"/>
                    <a:pt x="2231" y="1683"/>
                  </a:cubicBezTo>
                  <a:cubicBezTo>
                    <a:pt x="2231" y="1683"/>
                    <a:pt x="2231" y="1683"/>
                    <a:pt x="2231" y="1683"/>
                  </a:cubicBezTo>
                  <a:cubicBezTo>
                    <a:pt x="2231" y="1683"/>
                    <a:pt x="2231" y="1683"/>
                    <a:pt x="2231" y="1683"/>
                  </a:cubicBezTo>
                  <a:cubicBezTo>
                    <a:pt x="2234" y="1683"/>
                    <a:pt x="2237" y="1683"/>
                    <a:pt x="2240" y="1684"/>
                  </a:cubicBezTo>
                  <a:cubicBezTo>
                    <a:pt x="2240" y="1684"/>
                    <a:pt x="2241" y="1684"/>
                    <a:pt x="2241" y="1684"/>
                  </a:cubicBezTo>
                  <a:cubicBezTo>
                    <a:pt x="2258" y="1686"/>
                    <a:pt x="2277" y="1693"/>
                    <a:pt x="2287" y="1706"/>
                  </a:cubicBezTo>
                  <a:cubicBezTo>
                    <a:pt x="2289" y="1708"/>
                    <a:pt x="2290" y="1710"/>
                    <a:pt x="2291" y="1712"/>
                  </a:cubicBezTo>
                  <a:cubicBezTo>
                    <a:pt x="2294" y="1717"/>
                    <a:pt x="2294" y="1717"/>
                    <a:pt x="2294" y="1717"/>
                  </a:cubicBezTo>
                  <a:cubicBezTo>
                    <a:pt x="2299" y="1727"/>
                    <a:pt x="2304" y="1737"/>
                    <a:pt x="2309" y="1748"/>
                  </a:cubicBezTo>
                  <a:cubicBezTo>
                    <a:pt x="2312" y="1754"/>
                    <a:pt x="2318" y="1762"/>
                    <a:pt x="2320" y="1771"/>
                  </a:cubicBezTo>
                  <a:cubicBezTo>
                    <a:pt x="2322" y="1775"/>
                    <a:pt x="2323" y="1778"/>
                    <a:pt x="2322" y="1782"/>
                  </a:cubicBezTo>
                  <a:close/>
                  <a:moveTo>
                    <a:pt x="2340" y="1624"/>
                  </a:moveTo>
                  <a:cubicBezTo>
                    <a:pt x="2338" y="1622"/>
                    <a:pt x="2337" y="1621"/>
                    <a:pt x="2335" y="1620"/>
                  </a:cubicBezTo>
                  <a:cubicBezTo>
                    <a:pt x="2331" y="1617"/>
                    <a:pt x="2328" y="1613"/>
                    <a:pt x="2326" y="1610"/>
                  </a:cubicBezTo>
                  <a:cubicBezTo>
                    <a:pt x="2324" y="1607"/>
                    <a:pt x="2324" y="1607"/>
                    <a:pt x="2324" y="1607"/>
                  </a:cubicBezTo>
                  <a:cubicBezTo>
                    <a:pt x="2324" y="1607"/>
                    <a:pt x="2324" y="1607"/>
                    <a:pt x="2324" y="1607"/>
                  </a:cubicBezTo>
                  <a:cubicBezTo>
                    <a:pt x="2317" y="1594"/>
                    <a:pt x="2310" y="1582"/>
                    <a:pt x="2303" y="1569"/>
                  </a:cubicBezTo>
                  <a:cubicBezTo>
                    <a:pt x="2303" y="1569"/>
                    <a:pt x="2303" y="1569"/>
                    <a:pt x="2303" y="1569"/>
                  </a:cubicBezTo>
                  <a:cubicBezTo>
                    <a:pt x="2300" y="1564"/>
                    <a:pt x="2300" y="1564"/>
                    <a:pt x="2300" y="1564"/>
                  </a:cubicBezTo>
                  <a:cubicBezTo>
                    <a:pt x="2298" y="1561"/>
                    <a:pt x="2298" y="1558"/>
                    <a:pt x="2298" y="1555"/>
                  </a:cubicBezTo>
                  <a:cubicBezTo>
                    <a:pt x="2299" y="1552"/>
                    <a:pt x="2300" y="1550"/>
                    <a:pt x="2303" y="1547"/>
                  </a:cubicBezTo>
                  <a:cubicBezTo>
                    <a:pt x="2306" y="1545"/>
                    <a:pt x="2309" y="1544"/>
                    <a:pt x="2313" y="1542"/>
                  </a:cubicBezTo>
                  <a:cubicBezTo>
                    <a:pt x="2318" y="1541"/>
                    <a:pt x="2323" y="1541"/>
                    <a:pt x="2329" y="1541"/>
                  </a:cubicBezTo>
                  <a:cubicBezTo>
                    <a:pt x="2330" y="1541"/>
                    <a:pt x="2330" y="1541"/>
                    <a:pt x="2330" y="1541"/>
                  </a:cubicBezTo>
                  <a:cubicBezTo>
                    <a:pt x="2342" y="1540"/>
                    <a:pt x="2356" y="1540"/>
                    <a:pt x="2363" y="1540"/>
                  </a:cubicBezTo>
                  <a:cubicBezTo>
                    <a:pt x="2394" y="1540"/>
                    <a:pt x="2443" y="1534"/>
                    <a:pt x="2463" y="1564"/>
                  </a:cubicBezTo>
                  <a:cubicBezTo>
                    <a:pt x="2470" y="1573"/>
                    <a:pt x="2476" y="1583"/>
                    <a:pt x="2483" y="1593"/>
                  </a:cubicBezTo>
                  <a:cubicBezTo>
                    <a:pt x="2486" y="1598"/>
                    <a:pt x="2492" y="1605"/>
                    <a:pt x="2495" y="1611"/>
                  </a:cubicBezTo>
                  <a:cubicBezTo>
                    <a:pt x="2497" y="1614"/>
                    <a:pt x="2498" y="1617"/>
                    <a:pt x="2498" y="1620"/>
                  </a:cubicBezTo>
                  <a:cubicBezTo>
                    <a:pt x="2498" y="1621"/>
                    <a:pt x="2497" y="1623"/>
                    <a:pt x="2496" y="1625"/>
                  </a:cubicBezTo>
                  <a:cubicBezTo>
                    <a:pt x="2496" y="1626"/>
                    <a:pt x="2495" y="1627"/>
                    <a:pt x="2494" y="1628"/>
                  </a:cubicBezTo>
                  <a:cubicBezTo>
                    <a:pt x="2494" y="1628"/>
                    <a:pt x="2494" y="1628"/>
                    <a:pt x="2494" y="1628"/>
                  </a:cubicBezTo>
                  <a:cubicBezTo>
                    <a:pt x="2494" y="1628"/>
                    <a:pt x="2494" y="1628"/>
                    <a:pt x="2494" y="1628"/>
                  </a:cubicBezTo>
                  <a:cubicBezTo>
                    <a:pt x="2493" y="1629"/>
                    <a:pt x="2493" y="1629"/>
                    <a:pt x="2492" y="1630"/>
                  </a:cubicBezTo>
                  <a:cubicBezTo>
                    <a:pt x="2492" y="1630"/>
                    <a:pt x="2491" y="1630"/>
                    <a:pt x="2491" y="1630"/>
                  </a:cubicBezTo>
                  <a:cubicBezTo>
                    <a:pt x="2490" y="1631"/>
                    <a:pt x="2489" y="1631"/>
                    <a:pt x="2488" y="1632"/>
                  </a:cubicBezTo>
                  <a:cubicBezTo>
                    <a:pt x="2487" y="1632"/>
                    <a:pt x="2485" y="1633"/>
                    <a:pt x="2484" y="1633"/>
                  </a:cubicBezTo>
                  <a:cubicBezTo>
                    <a:pt x="2484" y="1633"/>
                    <a:pt x="2484" y="1634"/>
                    <a:pt x="2484" y="1634"/>
                  </a:cubicBezTo>
                  <a:cubicBezTo>
                    <a:pt x="2484" y="1634"/>
                    <a:pt x="2483" y="1634"/>
                    <a:pt x="2483" y="1634"/>
                  </a:cubicBezTo>
                  <a:cubicBezTo>
                    <a:pt x="2469" y="1638"/>
                    <a:pt x="2448" y="1636"/>
                    <a:pt x="2434" y="1636"/>
                  </a:cubicBezTo>
                  <a:cubicBezTo>
                    <a:pt x="2418" y="1636"/>
                    <a:pt x="2401" y="1636"/>
                    <a:pt x="2385" y="1636"/>
                  </a:cubicBezTo>
                  <a:cubicBezTo>
                    <a:pt x="2370" y="1636"/>
                    <a:pt x="2353" y="1632"/>
                    <a:pt x="2340" y="1624"/>
                  </a:cubicBezTo>
                  <a:close/>
                  <a:moveTo>
                    <a:pt x="2605" y="1791"/>
                  </a:moveTo>
                  <a:cubicBezTo>
                    <a:pt x="2605" y="1791"/>
                    <a:pt x="2605" y="1791"/>
                    <a:pt x="2604" y="1791"/>
                  </a:cubicBezTo>
                  <a:cubicBezTo>
                    <a:pt x="2602" y="1794"/>
                    <a:pt x="2598" y="1797"/>
                    <a:pt x="2593" y="1798"/>
                  </a:cubicBezTo>
                  <a:cubicBezTo>
                    <a:pt x="2589" y="1800"/>
                    <a:pt x="2583" y="1801"/>
                    <a:pt x="2576" y="1801"/>
                  </a:cubicBezTo>
                  <a:cubicBezTo>
                    <a:pt x="2569" y="1801"/>
                    <a:pt x="2569" y="1801"/>
                    <a:pt x="2569" y="1801"/>
                  </a:cubicBezTo>
                  <a:cubicBezTo>
                    <a:pt x="2569" y="1801"/>
                    <a:pt x="2569" y="1801"/>
                    <a:pt x="2569" y="1801"/>
                  </a:cubicBezTo>
                  <a:cubicBezTo>
                    <a:pt x="2541" y="1801"/>
                    <a:pt x="2512" y="1801"/>
                    <a:pt x="2483" y="1801"/>
                  </a:cubicBezTo>
                  <a:cubicBezTo>
                    <a:pt x="2480" y="1801"/>
                    <a:pt x="2476" y="1801"/>
                    <a:pt x="2473" y="1801"/>
                  </a:cubicBezTo>
                  <a:cubicBezTo>
                    <a:pt x="2473" y="1801"/>
                    <a:pt x="2473" y="1801"/>
                    <a:pt x="2473" y="1801"/>
                  </a:cubicBezTo>
                  <a:cubicBezTo>
                    <a:pt x="2453" y="1799"/>
                    <a:pt x="2432" y="1790"/>
                    <a:pt x="2419" y="1775"/>
                  </a:cubicBezTo>
                  <a:cubicBezTo>
                    <a:pt x="2418" y="1773"/>
                    <a:pt x="2416" y="1771"/>
                    <a:pt x="2415" y="1769"/>
                  </a:cubicBezTo>
                  <a:cubicBezTo>
                    <a:pt x="2415" y="1769"/>
                    <a:pt x="2415" y="1769"/>
                    <a:pt x="2415" y="1769"/>
                  </a:cubicBezTo>
                  <a:cubicBezTo>
                    <a:pt x="2415" y="1769"/>
                    <a:pt x="2415" y="1769"/>
                    <a:pt x="2415" y="1769"/>
                  </a:cubicBezTo>
                  <a:cubicBezTo>
                    <a:pt x="2409" y="1758"/>
                    <a:pt x="2402" y="1747"/>
                    <a:pt x="2396" y="1736"/>
                  </a:cubicBezTo>
                  <a:cubicBezTo>
                    <a:pt x="2392" y="1728"/>
                    <a:pt x="2383" y="1716"/>
                    <a:pt x="2381" y="1706"/>
                  </a:cubicBezTo>
                  <a:cubicBezTo>
                    <a:pt x="2381" y="1706"/>
                    <a:pt x="2381" y="1706"/>
                    <a:pt x="2381" y="1706"/>
                  </a:cubicBezTo>
                  <a:cubicBezTo>
                    <a:pt x="2380" y="1705"/>
                    <a:pt x="2380" y="1704"/>
                    <a:pt x="2380" y="1703"/>
                  </a:cubicBezTo>
                  <a:cubicBezTo>
                    <a:pt x="2379" y="1693"/>
                    <a:pt x="2387" y="1688"/>
                    <a:pt x="2396" y="1685"/>
                  </a:cubicBezTo>
                  <a:cubicBezTo>
                    <a:pt x="2396" y="1685"/>
                    <a:pt x="2396" y="1685"/>
                    <a:pt x="2396" y="1685"/>
                  </a:cubicBezTo>
                  <a:cubicBezTo>
                    <a:pt x="2396" y="1685"/>
                    <a:pt x="2397" y="1685"/>
                    <a:pt x="2397" y="1685"/>
                  </a:cubicBezTo>
                  <a:cubicBezTo>
                    <a:pt x="2398" y="1685"/>
                    <a:pt x="2398" y="1685"/>
                    <a:pt x="2399" y="1684"/>
                  </a:cubicBezTo>
                  <a:cubicBezTo>
                    <a:pt x="2403" y="1683"/>
                    <a:pt x="2408" y="1683"/>
                    <a:pt x="2413" y="1683"/>
                  </a:cubicBezTo>
                  <a:cubicBezTo>
                    <a:pt x="2470" y="1683"/>
                    <a:pt x="2470" y="1683"/>
                    <a:pt x="2470" y="1683"/>
                  </a:cubicBezTo>
                  <a:cubicBezTo>
                    <a:pt x="2479" y="1683"/>
                    <a:pt x="2489" y="1683"/>
                    <a:pt x="2498" y="1683"/>
                  </a:cubicBezTo>
                  <a:cubicBezTo>
                    <a:pt x="2498" y="1683"/>
                    <a:pt x="2498" y="1683"/>
                    <a:pt x="2498" y="1683"/>
                  </a:cubicBezTo>
                  <a:cubicBezTo>
                    <a:pt x="2499" y="1683"/>
                    <a:pt x="2499" y="1683"/>
                    <a:pt x="2500" y="1683"/>
                  </a:cubicBezTo>
                  <a:cubicBezTo>
                    <a:pt x="2502" y="1683"/>
                    <a:pt x="2505" y="1683"/>
                    <a:pt x="2507" y="1683"/>
                  </a:cubicBezTo>
                  <a:cubicBezTo>
                    <a:pt x="2508" y="1683"/>
                    <a:pt x="2508" y="1683"/>
                    <a:pt x="2509" y="1683"/>
                  </a:cubicBezTo>
                  <a:cubicBezTo>
                    <a:pt x="2527" y="1685"/>
                    <a:pt x="2546" y="1692"/>
                    <a:pt x="2558" y="1705"/>
                  </a:cubicBezTo>
                  <a:cubicBezTo>
                    <a:pt x="2559" y="1705"/>
                    <a:pt x="2560" y="1706"/>
                    <a:pt x="2561" y="1707"/>
                  </a:cubicBezTo>
                  <a:cubicBezTo>
                    <a:pt x="2561" y="1708"/>
                    <a:pt x="2562" y="1708"/>
                    <a:pt x="2562" y="1709"/>
                  </a:cubicBezTo>
                  <a:cubicBezTo>
                    <a:pt x="2563" y="1710"/>
                    <a:pt x="2563" y="1710"/>
                    <a:pt x="2564" y="1711"/>
                  </a:cubicBezTo>
                  <a:cubicBezTo>
                    <a:pt x="2564" y="1711"/>
                    <a:pt x="2564" y="1711"/>
                    <a:pt x="2564" y="1711"/>
                  </a:cubicBezTo>
                  <a:cubicBezTo>
                    <a:pt x="2566" y="1713"/>
                    <a:pt x="2566" y="1713"/>
                    <a:pt x="2566" y="1713"/>
                  </a:cubicBezTo>
                  <a:cubicBezTo>
                    <a:pt x="2571" y="1721"/>
                    <a:pt x="2576" y="1729"/>
                    <a:pt x="2582" y="1737"/>
                  </a:cubicBezTo>
                  <a:cubicBezTo>
                    <a:pt x="2582" y="1737"/>
                    <a:pt x="2582" y="1737"/>
                    <a:pt x="2582" y="1737"/>
                  </a:cubicBezTo>
                  <a:cubicBezTo>
                    <a:pt x="2589" y="1748"/>
                    <a:pt x="2599" y="1759"/>
                    <a:pt x="2605" y="1772"/>
                  </a:cubicBezTo>
                  <a:cubicBezTo>
                    <a:pt x="2606" y="1773"/>
                    <a:pt x="2606" y="1773"/>
                    <a:pt x="2606" y="1774"/>
                  </a:cubicBezTo>
                  <a:cubicBezTo>
                    <a:pt x="2607" y="1775"/>
                    <a:pt x="2607" y="1775"/>
                    <a:pt x="2607" y="1775"/>
                  </a:cubicBezTo>
                  <a:cubicBezTo>
                    <a:pt x="2609" y="1782"/>
                    <a:pt x="2608" y="1787"/>
                    <a:pt x="2605" y="1791"/>
                  </a:cubicBezTo>
                  <a:close/>
                  <a:moveTo>
                    <a:pt x="2937" y="318"/>
                  </a:moveTo>
                  <a:cubicBezTo>
                    <a:pt x="3034" y="414"/>
                    <a:pt x="3089" y="549"/>
                    <a:pt x="3089" y="685"/>
                  </a:cubicBezTo>
                  <a:cubicBezTo>
                    <a:pt x="3089" y="821"/>
                    <a:pt x="3034" y="955"/>
                    <a:pt x="2937" y="1051"/>
                  </a:cubicBezTo>
                  <a:cubicBezTo>
                    <a:pt x="3050" y="999"/>
                    <a:pt x="3153" y="855"/>
                    <a:pt x="3152" y="685"/>
                  </a:cubicBezTo>
                  <a:cubicBezTo>
                    <a:pt x="3153" y="514"/>
                    <a:pt x="3050" y="371"/>
                    <a:pt x="2937" y="318"/>
                  </a:cubicBezTo>
                  <a:close/>
                  <a:moveTo>
                    <a:pt x="216" y="318"/>
                  </a:moveTo>
                  <a:cubicBezTo>
                    <a:pt x="104" y="371"/>
                    <a:pt x="0" y="514"/>
                    <a:pt x="2" y="685"/>
                  </a:cubicBezTo>
                  <a:cubicBezTo>
                    <a:pt x="0" y="855"/>
                    <a:pt x="104" y="999"/>
                    <a:pt x="216" y="1051"/>
                  </a:cubicBezTo>
                  <a:cubicBezTo>
                    <a:pt x="120" y="955"/>
                    <a:pt x="64" y="821"/>
                    <a:pt x="65" y="685"/>
                  </a:cubicBezTo>
                  <a:cubicBezTo>
                    <a:pt x="64" y="549"/>
                    <a:pt x="120" y="414"/>
                    <a:pt x="216" y="318"/>
                  </a:cubicBez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txBody>
            <a:bodyPr vert="horz" wrap="square" lIns="61719" tIns="30859" rIns="61719" bIns="30859" numCol="1" anchor="t" anchorCtr="0" compatLnSpc="1"/>
            <a:lstStyle/>
            <a:p>
              <a:endParaRPr lang="en-US" sz="900" dirty="0"/>
            </a:p>
          </p:txBody>
        </p:sp>
        <p:sp>
          <p:nvSpPr>
            <p:cNvPr id="43" name="矩形 128"/>
            <p:cNvSpPr/>
            <p:nvPr/>
          </p:nvSpPr>
          <p:spPr>
            <a:xfrm rot="10800000">
              <a:off x="6626393" y="1888658"/>
              <a:ext cx="148050" cy="563500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87000">
                  <a:schemeClr val="tx1">
                    <a:alpha val="23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>
                <a:latin typeface="Batang" panose="02030600000101010101" charset="-127"/>
                <a:sym typeface="Batang" panose="02030600000101010101" charset="-127"/>
              </a:endParaRPr>
            </a:p>
          </p:txBody>
        </p:sp>
        <p:sp>
          <p:nvSpPr>
            <p:cNvPr id="44" name="矩形 129"/>
            <p:cNvSpPr/>
            <p:nvPr/>
          </p:nvSpPr>
          <p:spPr>
            <a:xfrm rot="10800000">
              <a:off x="7110671" y="2625011"/>
              <a:ext cx="148050" cy="568209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87000">
                  <a:schemeClr val="tx1">
                    <a:alpha val="23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>
                <a:latin typeface="Batang" panose="02030600000101010101" charset="-127"/>
                <a:sym typeface="Batang" panose="02030600000101010101" charset="-127"/>
              </a:endParaRPr>
            </a:p>
          </p:txBody>
        </p:sp>
        <p:sp>
          <p:nvSpPr>
            <p:cNvPr id="45" name="矩形 130"/>
            <p:cNvSpPr/>
            <p:nvPr/>
          </p:nvSpPr>
          <p:spPr>
            <a:xfrm rot="10800000">
              <a:off x="7377911" y="3371869"/>
              <a:ext cx="354683" cy="568209"/>
            </a:xfrm>
            <a:prstGeom prst="rect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>
                <a:latin typeface="Batang" panose="02030600000101010101" charset="-127"/>
                <a:sym typeface="Batang" panose="02030600000101010101" charset="-127"/>
              </a:endParaRPr>
            </a:p>
          </p:txBody>
        </p:sp>
        <p:pic>
          <p:nvPicPr>
            <p:cNvPr id="46" name="Picture 3"/>
            <p:cNvPicPr>
              <a:picLocks noChangeAspect="1" noChangeArrowheads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9878225" flipV="1">
              <a:off x="7637917" y="3214337"/>
              <a:ext cx="765578" cy="85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3"/>
            <p:cNvPicPr>
              <a:picLocks noChangeAspect="1" noChangeArrowheads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rot="19878225" flipV="1">
              <a:off x="7113625" y="2493408"/>
              <a:ext cx="765578" cy="85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48" name="组合 133"/>
            <p:cNvGrpSpPr>
              <a:grpSpLocks noChangeAspect="1"/>
            </p:cNvGrpSpPr>
            <p:nvPr/>
          </p:nvGrpSpPr>
          <p:grpSpPr>
            <a:xfrm>
              <a:off x="7088733" y="1591929"/>
              <a:ext cx="339976" cy="286883"/>
              <a:chOff x="2162176" y="-104775"/>
              <a:chExt cx="1655763" cy="1417638"/>
            </a:xfrm>
            <a:solidFill>
              <a:srgbClr val="3666D7"/>
            </a:solidFill>
          </p:grpSpPr>
          <p:sp>
            <p:nvSpPr>
              <p:cNvPr id="71" name="Freeform 3767"/>
              <p:cNvSpPr/>
              <p:nvPr/>
            </p:nvSpPr>
            <p:spPr bwMode="auto">
              <a:xfrm>
                <a:off x="2311401" y="104775"/>
                <a:ext cx="1370013" cy="1208088"/>
              </a:xfrm>
              <a:custGeom>
                <a:avLst/>
                <a:gdLst>
                  <a:gd name="T0" fmla="*/ 231 w 431"/>
                  <a:gd name="T1" fmla="*/ 6 h 380"/>
                  <a:gd name="T2" fmla="*/ 190 w 431"/>
                  <a:gd name="T3" fmla="*/ 7 h 380"/>
                  <a:gd name="T4" fmla="*/ 20 w 431"/>
                  <a:gd name="T5" fmla="*/ 106 h 380"/>
                  <a:gd name="T6" fmla="*/ 0 w 431"/>
                  <a:gd name="T7" fmla="*/ 142 h 380"/>
                  <a:gd name="T8" fmla="*/ 0 w 431"/>
                  <a:gd name="T9" fmla="*/ 357 h 380"/>
                  <a:gd name="T10" fmla="*/ 24 w 431"/>
                  <a:gd name="T11" fmla="*/ 380 h 380"/>
                  <a:gd name="T12" fmla="*/ 124 w 431"/>
                  <a:gd name="T13" fmla="*/ 380 h 380"/>
                  <a:gd name="T14" fmla="*/ 148 w 431"/>
                  <a:gd name="T15" fmla="*/ 357 h 380"/>
                  <a:gd name="T16" fmla="*/ 148 w 431"/>
                  <a:gd name="T17" fmla="*/ 258 h 380"/>
                  <a:gd name="T18" fmla="*/ 171 w 431"/>
                  <a:gd name="T19" fmla="*/ 235 h 380"/>
                  <a:gd name="T20" fmla="*/ 260 w 431"/>
                  <a:gd name="T21" fmla="*/ 235 h 380"/>
                  <a:gd name="T22" fmla="*/ 283 w 431"/>
                  <a:gd name="T23" fmla="*/ 258 h 380"/>
                  <a:gd name="T24" fmla="*/ 283 w 431"/>
                  <a:gd name="T25" fmla="*/ 357 h 380"/>
                  <a:gd name="T26" fmla="*/ 307 w 431"/>
                  <a:gd name="T27" fmla="*/ 380 h 380"/>
                  <a:gd name="T28" fmla="*/ 407 w 431"/>
                  <a:gd name="T29" fmla="*/ 380 h 380"/>
                  <a:gd name="T30" fmla="*/ 431 w 431"/>
                  <a:gd name="T31" fmla="*/ 357 h 380"/>
                  <a:gd name="T32" fmla="*/ 431 w 431"/>
                  <a:gd name="T33" fmla="*/ 142 h 380"/>
                  <a:gd name="T34" fmla="*/ 410 w 431"/>
                  <a:gd name="T35" fmla="*/ 107 h 380"/>
                  <a:gd name="T36" fmla="*/ 231 w 431"/>
                  <a:gd name="T37" fmla="*/ 6 h 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31" h="380">
                    <a:moveTo>
                      <a:pt x="231" y="6"/>
                    </a:moveTo>
                    <a:cubicBezTo>
                      <a:pt x="220" y="0"/>
                      <a:pt x="201" y="0"/>
                      <a:pt x="190" y="7"/>
                    </a:cubicBezTo>
                    <a:cubicBezTo>
                      <a:pt x="20" y="106"/>
                      <a:pt x="20" y="106"/>
                      <a:pt x="20" y="106"/>
                    </a:cubicBezTo>
                    <a:cubicBezTo>
                      <a:pt x="9" y="113"/>
                      <a:pt x="0" y="129"/>
                      <a:pt x="0" y="142"/>
                    </a:cubicBezTo>
                    <a:cubicBezTo>
                      <a:pt x="0" y="357"/>
                      <a:pt x="0" y="357"/>
                      <a:pt x="0" y="357"/>
                    </a:cubicBezTo>
                    <a:cubicBezTo>
                      <a:pt x="0" y="370"/>
                      <a:pt x="10" y="380"/>
                      <a:pt x="24" y="380"/>
                    </a:cubicBezTo>
                    <a:cubicBezTo>
                      <a:pt x="124" y="380"/>
                      <a:pt x="124" y="380"/>
                      <a:pt x="124" y="380"/>
                    </a:cubicBezTo>
                    <a:cubicBezTo>
                      <a:pt x="137" y="380"/>
                      <a:pt x="148" y="370"/>
                      <a:pt x="148" y="357"/>
                    </a:cubicBezTo>
                    <a:cubicBezTo>
                      <a:pt x="148" y="258"/>
                      <a:pt x="148" y="258"/>
                      <a:pt x="148" y="258"/>
                    </a:cubicBezTo>
                    <a:cubicBezTo>
                      <a:pt x="148" y="245"/>
                      <a:pt x="158" y="235"/>
                      <a:pt x="171" y="235"/>
                    </a:cubicBezTo>
                    <a:cubicBezTo>
                      <a:pt x="260" y="235"/>
                      <a:pt x="260" y="235"/>
                      <a:pt x="260" y="235"/>
                    </a:cubicBezTo>
                    <a:cubicBezTo>
                      <a:pt x="273" y="235"/>
                      <a:pt x="283" y="245"/>
                      <a:pt x="283" y="258"/>
                    </a:cubicBezTo>
                    <a:cubicBezTo>
                      <a:pt x="283" y="357"/>
                      <a:pt x="283" y="357"/>
                      <a:pt x="283" y="357"/>
                    </a:cubicBezTo>
                    <a:cubicBezTo>
                      <a:pt x="283" y="370"/>
                      <a:pt x="294" y="380"/>
                      <a:pt x="307" y="380"/>
                    </a:cubicBezTo>
                    <a:cubicBezTo>
                      <a:pt x="407" y="380"/>
                      <a:pt x="407" y="380"/>
                      <a:pt x="407" y="380"/>
                    </a:cubicBezTo>
                    <a:cubicBezTo>
                      <a:pt x="420" y="380"/>
                      <a:pt x="431" y="370"/>
                      <a:pt x="431" y="357"/>
                    </a:cubicBezTo>
                    <a:cubicBezTo>
                      <a:pt x="431" y="142"/>
                      <a:pt x="431" y="142"/>
                      <a:pt x="431" y="142"/>
                    </a:cubicBezTo>
                    <a:cubicBezTo>
                      <a:pt x="431" y="129"/>
                      <a:pt x="422" y="113"/>
                      <a:pt x="410" y="107"/>
                    </a:cubicBezTo>
                    <a:lnTo>
                      <a:pt x="231" y="6"/>
                    </a:lnTo>
                    <a:close/>
                  </a:path>
                </a:pathLst>
              </a:custGeom>
              <a:solidFill>
                <a:srgbClr val="00AEEF"/>
              </a:solidFill>
              <a:ln>
                <a:noFill/>
              </a:ln>
              <a:effectLst>
                <a:reflection blurRad="6350" stA="52000" endA="300" endPos="35000" dir="5400000" sy="-100000" algn="bl" rotWithShape="0"/>
              </a:effectLst>
            </p:spPr>
            <p:txBody>
              <a:bodyPr vert="horz" wrap="square" lIns="82292" tIns="41145" rIns="82292" bIns="41145" numCol="1" anchor="t" anchorCtr="0" compatLnSpc="1"/>
              <a:lstStyle/>
              <a:p>
                <a:endParaRPr lang="zh-CN" altLang="en-US" sz="900" dirty="0"/>
              </a:p>
            </p:txBody>
          </p:sp>
          <p:sp>
            <p:nvSpPr>
              <p:cNvPr id="72" name="Freeform 3768"/>
              <p:cNvSpPr/>
              <p:nvPr/>
            </p:nvSpPr>
            <p:spPr bwMode="auto">
              <a:xfrm>
                <a:off x="2162176" y="-104775"/>
                <a:ext cx="1655763" cy="552450"/>
              </a:xfrm>
              <a:custGeom>
                <a:avLst/>
                <a:gdLst>
                  <a:gd name="T0" fmla="*/ 516 w 521"/>
                  <a:gd name="T1" fmla="*/ 165 h 174"/>
                  <a:gd name="T2" fmla="*/ 487 w 521"/>
                  <a:gd name="T3" fmla="*/ 167 h 174"/>
                  <a:gd name="T4" fmla="*/ 276 w 521"/>
                  <a:gd name="T5" fmla="*/ 45 h 174"/>
                  <a:gd name="T6" fmla="*/ 235 w 521"/>
                  <a:gd name="T7" fmla="*/ 45 h 174"/>
                  <a:gd name="T8" fmla="*/ 34 w 521"/>
                  <a:gd name="T9" fmla="*/ 167 h 174"/>
                  <a:gd name="T10" fmla="*/ 5 w 521"/>
                  <a:gd name="T11" fmla="*/ 165 h 174"/>
                  <a:gd name="T12" fmla="*/ 16 w 521"/>
                  <a:gd name="T13" fmla="*/ 138 h 174"/>
                  <a:gd name="T14" fmla="*/ 235 w 521"/>
                  <a:gd name="T15" fmla="*/ 7 h 174"/>
                  <a:gd name="T16" fmla="*/ 276 w 521"/>
                  <a:gd name="T17" fmla="*/ 6 h 174"/>
                  <a:gd name="T18" fmla="*/ 504 w 521"/>
                  <a:gd name="T19" fmla="*/ 139 h 174"/>
                  <a:gd name="T20" fmla="*/ 516 w 521"/>
                  <a:gd name="T21" fmla="*/ 165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1" h="174">
                    <a:moveTo>
                      <a:pt x="516" y="165"/>
                    </a:moveTo>
                    <a:cubicBezTo>
                      <a:pt x="512" y="173"/>
                      <a:pt x="499" y="174"/>
                      <a:pt x="487" y="167"/>
                    </a:cubicBezTo>
                    <a:cubicBezTo>
                      <a:pt x="276" y="45"/>
                      <a:pt x="276" y="45"/>
                      <a:pt x="276" y="45"/>
                    </a:cubicBezTo>
                    <a:cubicBezTo>
                      <a:pt x="265" y="38"/>
                      <a:pt x="247" y="38"/>
                      <a:pt x="235" y="45"/>
                    </a:cubicBezTo>
                    <a:cubicBezTo>
                      <a:pt x="34" y="167"/>
                      <a:pt x="34" y="167"/>
                      <a:pt x="34" y="167"/>
                    </a:cubicBezTo>
                    <a:cubicBezTo>
                      <a:pt x="22" y="174"/>
                      <a:pt x="9" y="173"/>
                      <a:pt x="5" y="165"/>
                    </a:cubicBezTo>
                    <a:cubicBezTo>
                      <a:pt x="0" y="157"/>
                      <a:pt x="5" y="145"/>
                      <a:pt x="16" y="138"/>
                    </a:cubicBezTo>
                    <a:cubicBezTo>
                      <a:pt x="235" y="7"/>
                      <a:pt x="235" y="7"/>
                      <a:pt x="235" y="7"/>
                    </a:cubicBezTo>
                    <a:cubicBezTo>
                      <a:pt x="246" y="0"/>
                      <a:pt x="265" y="0"/>
                      <a:pt x="276" y="6"/>
                    </a:cubicBezTo>
                    <a:cubicBezTo>
                      <a:pt x="504" y="139"/>
                      <a:pt x="504" y="139"/>
                      <a:pt x="504" y="139"/>
                    </a:cubicBezTo>
                    <a:cubicBezTo>
                      <a:pt x="515" y="145"/>
                      <a:pt x="521" y="157"/>
                      <a:pt x="516" y="1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reflection blurRad="6350" stA="52000" endA="300" endPos="35000" dir="5400000" sy="-100000" algn="bl" rotWithShape="0"/>
              </a:effectLst>
            </p:spPr>
            <p:txBody>
              <a:bodyPr vert="horz" wrap="square" lIns="82292" tIns="41145" rIns="82292" bIns="41145" numCol="1" anchor="t" anchorCtr="0" compatLnSpc="1"/>
              <a:lstStyle/>
              <a:p>
                <a:endParaRPr lang="zh-CN" altLang="en-US" sz="900" dirty="0"/>
              </a:p>
            </p:txBody>
          </p:sp>
        </p:grpSp>
        <p:pic>
          <p:nvPicPr>
            <p:cNvPr id="49" name="Picture 5" descr="\\MAGNUM\Projects\Microsoft\Cloud Power FY12\Design\ICONS_PNG\Increase.png"/>
            <p:cNvPicPr>
              <a:picLocks noChangeAspect="1" noChangeArrowheads="1"/>
            </p:cNvPicPr>
            <p:nvPr/>
          </p:nvPicPr>
          <p:blipFill rotWithShape="1">
            <a:blip r:embed="rId7" cstate="screen">
              <a:duotone>
                <a:prstClr val="black"/>
                <a:srgbClr val="393F59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16381" y="2782717"/>
              <a:ext cx="713153" cy="588490"/>
            </a:xfrm>
            <a:prstGeom prst="rect">
              <a:avLst/>
            </a:prstGeom>
            <a:noFill/>
            <a:effectLst>
              <a:reflection blurRad="6350" stA="52000" endA="300" endPos="35000" dir="5400000" sy="-100000" algn="bl" rotWithShape="0"/>
            </a:effectLst>
          </p:spPr>
        </p:pic>
        <p:sp>
          <p:nvSpPr>
            <p:cNvPr id="50" name="文本框 137"/>
            <p:cNvSpPr txBox="1"/>
            <p:nvPr/>
          </p:nvSpPr>
          <p:spPr>
            <a:xfrm>
              <a:off x="5007689" y="1998337"/>
              <a:ext cx="1125827" cy="376967"/>
            </a:xfrm>
            <a:prstGeom prst="rect">
              <a:avLst/>
            </a:prstGeom>
            <a:noFill/>
          </p:spPr>
          <p:txBody>
            <a:bodyPr wrap="none" lIns="91416" tIns="45708" rIns="91416" bIns="45708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ahoma" panose="020B0604030504040204" pitchFamily="34" charset="0"/>
                </a:rPr>
                <a:t>所有任务</a:t>
              </a:r>
            </a:p>
          </p:txBody>
        </p:sp>
        <p:sp>
          <p:nvSpPr>
            <p:cNvPr id="51" name="文本框 138"/>
            <p:cNvSpPr txBox="1"/>
            <p:nvPr/>
          </p:nvSpPr>
          <p:spPr>
            <a:xfrm>
              <a:off x="5407901" y="2735217"/>
              <a:ext cx="1619376" cy="376967"/>
            </a:xfrm>
            <a:prstGeom prst="rect">
              <a:avLst/>
            </a:prstGeom>
            <a:noFill/>
          </p:spPr>
          <p:txBody>
            <a:bodyPr wrap="none" lIns="91416" tIns="45708" rIns="91416" bIns="45708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ahoma" panose="020B0604030504040204" pitchFamily="34" charset="0"/>
                </a:rPr>
                <a:t>IO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ahoma" panose="020B0604030504040204" pitchFamily="34" charset="0"/>
                </a:rPr>
                <a:t>密集型任务</a:t>
              </a:r>
            </a:p>
          </p:txBody>
        </p:sp>
        <p:sp>
          <p:nvSpPr>
            <p:cNvPr id="52" name="文本框 139"/>
            <p:cNvSpPr txBox="1"/>
            <p:nvPr/>
          </p:nvSpPr>
          <p:spPr>
            <a:xfrm>
              <a:off x="5808113" y="3472097"/>
              <a:ext cx="1829499" cy="376967"/>
            </a:xfrm>
            <a:prstGeom prst="rect">
              <a:avLst/>
            </a:prstGeom>
            <a:noFill/>
          </p:spPr>
          <p:txBody>
            <a:bodyPr wrap="none" lIns="91416" tIns="45708" rIns="91416" bIns="45708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ahoma" panose="020B0604030504040204" pitchFamily="34" charset="0"/>
                </a:rPr>
                <a:t>计算密集型任务</a:t>
              </a:r>
            </a:p>
          </p:txBody>
        </p:sp>
        <p:grpSp>
          <p:nvGrpSpPr>
            <p:cNvPr id="53" name="组合 140"/>
            <p:cNvGrpSpPr/>
            <p:nvPr/>
          </p:nvGrpSpPr>
          <p:grpSpPr>
            <a:xfrm>
              <a:off x="6901085" y="2030573"/>
              <a:ext cx="218826" cy="477753"/>
              <a:chOff x="5038767" y="1303073"/>
              <a:chExt cx="325210" cy="720403"/>
            </a:xfrm>
          </p:grpSpPr>
          <p:sp>
            <p:nvSpPr>
              <p:cNvPr id="66" name="Freeform 22"/>
              <p:cNvSpPr/>
              <p:nvPr/>
            </p:nvSpPr>
            <p:spPr bwMode="auto">
              <a:xfrm>
                <a:off x="5122540" y="1634458"/>
                <a:ext cx="100858" cy="389018"/>
              </a:xfrm>
              <a:custGeom>
                <a:avLst/>
                <a:gdLst>
                  <a:gd name="T0" fmla="*/ 14 w 21"/>
                  <a:gd name="T1" fmla="*/ 78 h 80"/>
                  <a:gd name="T2" fmla="*/ 7 w 21"/>
                  <a:gd name="T3" fmla="*/ 67 h 80"/>
                  <a:gd name="T4" fmla="*/ 7 w 21"/>
                  <a:gd name="T5" fmla="*/ 16 h 80"/>
                  <a:gd name="T6" fmla="*/ 0 w 21"/>
                  <a:gd name="T7" fmla="*/ 6 h 80"/>
                  <a:gd name="T8" fmla="*/ 7 w 21"/>
                  <a:gd name="T9" fmla="*/ 3 h 80"/>
                  <a:gd name="T10" fmla="*/ 14 w 21"/>
                  <a:gd name="T11" fmla="*/ 6 h 80"/>
                  <a:gd name="T12" fmla="*/ 21 w 21"/>
                  <a:gd name="T13" fmla="*/ 17 h 80"/>
                  <a:gd name="T14" fmla="*/ 21 w 21"/>
                  <a:gd name="T15" fmla="*/ 75 h 80"/>
                  <a:gd name="T16" fmla="*/ 14 w 21"/>
                  <a:gd name="T17" fmla="*/ 7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80">
                    <a:moveTo>
                      <a:pt x="14" y="78"/>
                    </a:moveTo>
                    <a:cubicBezTo>
                      <a:pt x="9" y="75"/>
                      <a:pt x="7" y="72"/>
                      <a:pt x="7" y="6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2" y="13"/>
                      <a:pt x="0" y="10"/>
                      <a:pt x="0" y="6"/>
                    </a:cubicBezTo>
                    <a:cubicBezTo>
                      <a:pt x="0" y="1"/>
                      <a:pt x="2" y="0"/>
                      <a:pt x="7" y="3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9" y="9"/>
                      <a:pt x="21" y="13"/>
                      <a:pt x="21" y="17"/>
                    </a:cubicBezTo>
                    <a:cubicBezTo>
                      <a:pt x="21" y="75"/>
                      <a:pt x="21" y="75"/>
                      <a:pt x="21" y="75"/>
                    </a:cubicBezTo>
                    <a:cubicBezTo>
                      <a:pt x="21" y="79"/>
                      <a:pt x="19" y="80"/>
                      <a:pt x="14" y="7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7" name="Freeform 23"/>
              <p:cNvSpPr/>
              <p:nvPr/>
            </p:nvSpPr>
            <p:spPr bwMode="auto">
              <a:xfrm>
                <a:off x="5038767" y="1303073"/>
                <a:ext cx="47341" cy="139964"/>
              </a:xfrm>
              <a:custGeom>
                <a:avLst/>
                <a:gdLst>
                  <a:gd name="T0" fmla="*/ 0 w 10"/>
                  <a:gd name="T1" fmla="*/ 15 h 29"/>
                  <a:gd name="T2" fmla="*/ 3 w 10"/>
                  <a:gd name="T3" fmla="*/ 17 h 29"/>
                  <a:gd name="T4" fmla="*/ 4 w 10"/>
                  <a:gd name="T5" fmla="*/ 21 h 29"/>
                  <a:gd name="T6" fmla="*/ 5 w 10"/>
                  <a:gd name="T7" fmla="*/ 25 h 29"/>
                  <a:gd name="T8" fmla="*/ 7 w 10"/>
                  <a:gd name="T9" fmla="*/ 23 h 29"/>
                  <a:gd name="T10" fmla="*/ 5 w 10"/>
                  <a:gd name="T11" fmla="*/ 17 h 29"/>
                  <a:gd name="T12" fmla="*/ 2 w 10"/>
                  <a:gd name="T13" fmla="*/ 10 h 29"/>
                  <a:gd name="T14" fmla="*/ 1 w 10"/>
                  <a:gd name="T15" fmla="*/ 4 h 29"/>
                  <a:gd name="T16" fmla="*/ 2 w 10"/>
                  <a:gd name="T17" fmla="*/ 1 h 29"/>
                  <a:gd name="T18" fmla="*/ 5 w 10"/>
                  <a:gd name="T19" fmla="*/ 1 h 29"/>
                  <a:gd name="T20" fmla="*/ 9 w 10"/>
                  <a:gd name="T21" fmla="*/ 4 h 29"/>
                  <a:gd name="T22" fmla="*/ 10 w 10"/>
                  <a:gd name="T23" fmla="*/ 8 h 29"/>
                  <a:gd name="T24" fmla="*/ 10 w 10"/>
                  <a:gd name="T25" fmla="*/ 13 h 29"/>
                  <a:gd name="T26" fmla="*/ 7 w 10"/>
                  <a:gd name="T27" fmla="*/ 11 h 29"/>
                  <a:gd name="T28" fmla="*/ 7 w 10"/>
                  <a:gd name="T29" fmla="*/ 6 h 29"/>
                  <a:gd name="T30" fmla="*/ 6 w 10"/>
                  <a:gd name="T31" fmla="*/ 4 h 29"/>
                  <a:gd name="T32" fmla="*/ 4 w 10"/>
                  <a:gd name="T33" fmla="*/ 4 h 29"/>
                  <a:gd name="T34" fmla="*/ 4 w 10"/>
                  <a:gd name="T35" fmla="*/ 5 h 29"/>
                  <a:gd name="T36" fmla="*/ 6 w 10"/>
                  <a:gd name="T37" fmla="*/ 12 h 29"/>
                  <a:gd name="T38" fmla="*/ 9 w 10"/>
                  <a:gd name="T39" fmla="*/ 18 h 29"/>
                  <a:gd name="T40" fmla="*/ 10 w 10"/>
                  <a:gd name="T41" fmla="*/ 25 h 29"/>
                  <a:gd name="T42" fmla="*/ 9 w 10"/>
                  <a:gd name="T43" fmla="*/ 28 h 29"/>
                  <a:gd name="T44" fmla="*/ 5 w 10"/>
                  <a:gd name="T45" fmla="*/ 28 h 29"/>
                  <a:gd name="T46" fmla="*/ 0 w 10"/>
                  <a:gd name="T47" fmla="*/ 19 h 29"/>
                  <a:gd name="T48" fmla="*/ 0 w 10"/>
                  <a:gd name="T49" fmla="*/ 1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29">
                    <a:moveTo>
                      <a:pt x="0" y="15"/>
                    </a:moveTo>
                    <a:cubicBezTo>
                      <a:pt x="3" y="17"/>
                      <a:pt x="3" y="17"/>
                      <a:pt x="3" y="17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3"/>
                      <a:pt x="4" y="24"/>
                      <a:pt x="5" y="25"/>
                    </a:cubicBezTo>
                    <a:cubicBezTo>
                      <a:pt x="6" y="26"/>
                      <a:pt x="7" y="25"/>
                      <a:pt x="7" y="23"/>
                    </a:cubicBezTo>
                    <a:cubicBezTo>
                      <a:pt x="7" y="21"/>
                      <a:pt x="6" y="19"/>
                      <a:pt x="5" y="17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8"/>
                      <a:pt x="1" y="6"/>
                      <a:pt x="1" y="4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7" y="2"/>
                      <a:pt x="8" y="3"/>
                      <a:pt x="9" y="4"/>
                    </a:cubicBezTo>
                    <a:cubicBezTo>
                      <a:pt x="10" y="5"/>
                      <a:pt x="10" y="7"/>
                      <a:pt x="10" y="8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5"/>
                      <a:pt x="7" y="4"/>
                      <a:pt x="6" y="4"/>
                    </a:cubicBezTo>
                    <a:cubicBezTo>
                      <a:pt x="5" y="4"/>
                      <a:pt x="5" y="3"/>
                      <a:pt x="4" y="4"/>
                    </a:cubicBezTo>
                    <a:cubicBezTo>
                      <a:pt x="4" y="4"/>
                      <a:pt x="4" y="5"/>
                      <a:pt x="4" y="5"/>
                    </a:cubicBezTo>
                    <a:cubicBezTo>
                      <a:pt x="4" y="7"/>
                      <a:pt x="5" y="9"/>
                      <a:pt x="6" y="12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10" y="21"/>
                      <a:pt x="10" y="23"/>
                      <a:pt x="10" y="25"/>
                    </a:cubicBezTo>
                    <a:cubicBezTo>
                      <a:pt x="10" y="26"/>
                      <a:pt x="10" y="27"/>
                      <a:pt x="9" y="28"/>
                    </a:cubicBezTo>
                    <a:cubicBezTo>
                      <a:pt x="8" y="29"/>
                      <a:pt x="7" y="29"/>
                      <a:pt x="5" y="28"/>
                    </a:cubicBezTo>
                    <a:cubicBezTo>
                      <a:pt x="2" y="26"/>
                      <a:pt x="0" y="23"/>
                      <a:pt x="0" y="19"/>
                    </a:cubicBez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8" name="Freeform 24"/>
              <p:cNvSpPr/>
              <p:nvPr/>
            </p:nvSpPr>
            <p:spPr bwMode="auto">
              <a:xfrm>
                <a:off x="5131390" y="1346297"/>
                <a:ext cx="53516" cy="146139"/>
              </a:xfrm>
              <a:custGeom>
                <a:avLst/>
                <a:gdLst>
                  <a:gd name="T0" fmla="*/ 26 w 26"/>
                  <a:gd name="T1" fmla="*/ 14 h 71"/>
                  <a:gd name="T2" fmla="*/ 26 w 26"/>
                  <a:gd name="T3" fmla="*/ 21 h 71"/>
                  <a:gd name="T4" fmla="*/ 16 w 26"/>
                  <a:gd name="T5" fmla="*/ 17 h 71"/>
                  <a:gd name="T6" fmla="*/ 16 w 26"/>
                  <a:gd name="T7" fmla="*/ 71 h 71"/>
                  <a:gd name="T8" fmla="*/ 7 w 26"/>
                  <a:gd name="T9" fmla="*/ 66 h 71"/>
                  <a:gd name="T10" fmla="*/ 7 w 26"/>
                  <a:gd name="T11" fmla="*/ 12 h 71"/>
                  <a:gd name="T12" fmla="*/ 0 w 26"/>
                  <a:gd name="T13" fmla="*/ 7 h 71"/>
                  <a:gd name="T14" fmla="*/ 0 w 26"/>
                  <a:gd name="T15" fmla="*/ 2 h 71"/>
                  <a:gd name="T16" fmla="*/ 0 w 26"/>
                  <a:gd name="T17" fmla="*/ 0 h 71"/>
                  <a:gd name="T18" fmla="*/ 26 w 26"/>
                  <a:gd name="T19" fmla="*/ 14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71">
                    <a:moveTo>
                      <a:pt x="26" y="14"/>
                    </a:moveTo>
                    <a:lnTo>
                      <a:pt x="26" y="21"/>
                    </a:lnTo>
                    <a:lnTo>
                      <a:pt x="16" y="17"/>
                    </a:lnTo>
                    <a:lnTo>
                      <a:pt x="16" y="71"/>
                    </a:lnTo>
                    <a:lnTo>
                      <a:pt x="7" y="66"/>
                    </a:lnTo>
                    <a:lnTo>
                      <a:pt x="7" y="12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6" y="1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9" name="Freeform 25"/>
              <p:cNvSpPr/>
              <p:nvPr/>
            </p:nvSpPr>
            <p:spPr bwMode="auto">
              <a:xfrm>
                <a:off x="5228129" y="1399813"/>
                <a:ext cx="43225" cy="150256"/>
              </a:xfrm>
              <a:custGeom>
                <a:avLst/>
                <a:gdLst>
                  <a:gd name="T0" fmla="*/ 0 w 21"/>
                  <a:gd name="T1" fmla="*/ 0 h 73"/>
                  <a:gd name="T2" fmla="*/ 21 w 21"/>
                  <a:gd name="T3" fmla="*/ 12 h 73"/>
                  <a:gd name="T4" fmla="*/ 21 w 21"/>
                  <a:gd name="T5" fmla="*/ 19 h 73"/>
                  <a:gd name="T6" fmla="*/ 10 w 21"/>
                  <a:gd name="T7" fmla="*/ 12 h 73"/>
                  <a:gd name="T8" fmla="*/ 10 w 21"/>
                  <a:gd name="T9" fmla="*/ 31 h 73"/>
                  <a:gd name="T10" fmla="*/ 19 w 21"/>
                  <a:gd name="T11" fmla="*/ 38 h 73"/>
                  <a:gd name="T12" fmla="*/ 19 w 21"/>
                  <a:gd name="T13" fmla="*/ 45 h 73"/>
                  <a:gd name="T14" fmla="*/ 10 w 21"/>
                  <a:gd name="T15" fmla="*/ 38 h 73"/>
                  <a:gd name="T16" fmla="*/ 10 w 21"/>
                  <a:gd name="T17" fmla="*/ 59 h 73"/>
                  <a:gd name="T18" fmla="*/ 21 w 21"/>
                  <a:gd name="T19" fmla="*/ 66 h 73"/>
                  <a:gd name="T20" fmla="*/ 21 w 21"/>
                  <a:gd name="T21" fmla="*/ 73 h 73"/>
                  <a:gd name="T22" fmla="*/ 0 w 21"/>
                  <a:gd name="T23" fmla="*/ 62 h 73"/>
                  <a:gd name="T24" fmla="*/ 0 w 21"/>
                  <a:gd name="T2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73">
                    <a:moveTo>
                      <a:pt x="0" y="0"/>
                    </a:moveTo>
                    <a:lnTo>
                      <a:pt x="21" y="12"/>
                    </a:lnTo>
                    <a:lnTo>
                      <a:pt x="21" y="19"/>
                    </a:lnTo>
                    <a:lnTo>
                      <a:pt x="10" y="12"/>
                    </a:lnTo>
                    <a:lnTo>
                      <a:pt x="10" y="31"/>
                    </a:lnTo>
                    <a:lnTo>
                      <a:pt x="19" y="38"/>
                    </a:lnTo>
                    <a:lnTo>
                      <a:pt x="19" y="45"/>
                    </a:lnTo>
                    <a:lnTo>
                      <a:pt x="10" y="38"/>
                    </a:lnTo>
                    <a:lnTo>
                      <a:pt x="10" y="59"/>
                    </a:lnTo>
                    <a:lnTo>
                      <a:pt x="21" y="66"/>
                    </a:lnTo>
                    <a:lnTo>
                      <a:pt x="21" y="73"/>
                    </a:lnTo>
                    <a:lnTo>
                      <a:pt x="0" y="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70" name="Freeform 26"/>
              <p:cNvSpPr>
                <a:spLocks noEditPoints="1"/>
              </p:cNvSpPr>
              <p:nvPr/>
            </p:nvSpPr>
            <p:spPr bwMode="auto">
              <a:xfrm>
                <a:off x="5316636" y="1449212"/>
                <a:ext cx="47341" cy="135847"/>
              </a:xfrm>
              <a:custGeom>
                <a:avLst/>
                <a:gdLst>
                  <a:gd name="T0" fmla="*/ 0 w 10"/>
                  <a:gd name="T1" fmla="*/ 0 h 28"/>
                  <a:gd name="T2" fmla="*/ 7 w 10"/>
                  <a:gd name="T3" fmla="*/ 4 h 28"/>
                  <a:gd name="T4" fmla="*/ 10 w 10"/>
                  <a:gd name="T5" fmla="*/ 10 h 28"/>
                  <a:gd name="T6" fmla="*/ 10 w 10"/>
                  <a:gd name="T7" fmla="*/ 17 h 28"/>
                  <a:gd name="T8" fmla="*/ 8 w 10"/>
                  <a:gd name="T9" fmla="*/ 18 h 28"/>
                  <a:gd name="T10" fmla="*/ 4 w 10"/>
                  <a:gd name="T11" fmla="*/ 16 h 28"/>
                  <a:gd name="T12" fmla="*/ 3 w 10"/>
                  <a:gd name="T13" fmla="*/ 16 h 28"/>
                  <a:gd name="T14" fmla="*/ 3 w 10"/>
                  <a:gd name="T15" fmla="*/ 28 h 28"/>
                  <a:gd name="T16" fmla="*/ 0 w 10"/>
                  <a:gd name="T17" fmla="*/ 26 h 28"/>
                  <a:gd name="T18" fmla="*/ 0 w 10"/>
                  <a:gd name="T19" fmla="*/ 0 h 28"/>
                  <a:gd name="T20" fmla="*/ 5 w 10"/>
                  <a:gd name="T21" fmla="*/ 14 h 28"/>
                  <a:gd name="T22" fmla="*/ 6 w 10"/>
                  <a:gd name="T23" fmla="*/ 14 h 28"/>
                  <a:gd name="T24" fmla="*/ 7 w 10"/>
                  <a:gd name="T25" fmla="*/ 14 h 28"/>
                  <a:gd name="T26" fmla="*/ 7 w 10"/>
                  <a:gd name="T27" fmla="*/ 8 h 28"/>
                  <a:gd name="T28" fmla="*/ 5 w 10"/>
                  <a:gd name="T29" fmla="*/ 6 h 28"/>
                  <a:gd name="T30" fmla="*/ 3 w 10"/>
                  <a:gd name="T31" fmla="*/ 5 h 28"/>
                  <a:gd name="T32" fmla="*/ 3 w 10"/>
                  <a:gd name="T33" fmla="*/ 13 h 28"/>
                  <a:gd name="T34" fmla="*/ 5 w 10"/>
                  <a:gd name="T35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" h="28">
                    <a:moveTo>
                      <a:pt x="0" y="0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9" y="5"/>
                      <a:pt x="10" y="7"/>
                      <a:pt x="10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9"/>
                      <a:pt x="9" y="19"/>
                      <a:pt x="8" y="18"/>
                    </a:cubicBezTo>
                    <a:cubicBezTo>
                      <a:pt x="7" y="18"/>
                      <a:pt x="6" y="18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6"/>
                      <a:pt x="0" y="26"/>
                    </a:cubicBezTo>
                    <a:lnTo>
                      <a:pt x="0" y="0"/>
                    </a:lnTo>
                    <a:close/>
                    <a:moveTo>
                      <a:pt x="5" y="14"/>
                    </a:move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7"/>
                      <a:pt x="5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13"/>
                      <a:pt x="3" y="13"/>
                      <a:pt x="3" y="13"/>
                    </a:cubicBezTo>
                    <a:lnTo>
                      <a:pt x="5" y="1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54" name="组合 147"/>
            <p:cNvGrpSpPr/>
            <p:nvPr/>
          </p:nvGrpSpPr>
          <p:grpSpPr>
            <a:xfrm>
              <a:off x="7386672" y="2749493"/>
              <a:ext cx="224012" cy="498227"/>
              <a:chOff x="5846145" y="2700653"/>
              <a:chExt cx="332915" cy="751275"/>
            </a:xfrm>
          </p:grpSpPr>
          <p:sp>
            <p:nvSpPr>
              <p:cNvPr id="61" name="Freeform 28"/>
              <p:cNvSpPr/>
              <p:nvPr/>
            </p:nvSpPr>
            <p:spPr bwMode="auto">
              <a:xfrm>
                <a:off x="5846145" y="2978521"/>
                <a:ext cx="253170" cy="473407"/>
              </a:xfrm>
              <a:custGeom>
                <a:avLst/>
                <a:gdLst>
                  <a:gd name="T0" fmla="*/ 7 w 52"/>
                  <a:gd name="T1" fmla="*/ 2 h 97"/>
                  <a:gd name="T2" fmla="*/ 31 w 52"/>
                  <a:gd name="T3" fmla="*/ 15 h 97"/>
                  <a:gd name="T4" fmla="*/ 52 w 52"/>
                  <a:gd name="T5" fmla="*/ 47 h 97"/>
                  <a:gd name="T6" fmla="*/ 52 w 52"/>
                  <a:gd name="T7" fmla="*/ 49 h 97"/>
                  <a:gd name="T8" fmla="*/ 31 w 52"/>
                  <a:gd name="T9" fmla="*/ 58 h 97"/>
                  <a:gd name="T10" fmla="*/ 15 w 52"/>
                  <a:gd name="T11" fmla="*/ 58 h 97"/>
                  <a:gd name="T12" fmla="*/ 15 w 52"/>
                  <a:gd name="T13" fmla="*/ 65 h 97"/>
                  <a:gd name="T14" fmla="*/ 46 w 52"/>
                  <a:gd name="T15" fmla="*/ 82 h 97"/>
                  <a:gd name="T16" fmla="*/ 52 w 52"/>
                  <a:gd name="T17" fmla="*/ 92 h 97"/>
                  <a:gd name="T18" fmla="*/ 46 w 52"/>
                  <a:gd name="T19" fmla="*/ 95 h 97"/>
                  <a:gd name="T20" fmla="*/ 7 w 52"/>
                  <a:gd name="T21" fmla="*/ 74 h 97"/>
                  <a:gd name="T22" fmla="*/ 1 w 52"/>
                  <a:gd name="T23" fmla="*/ 63 h 97"/>
                  <a:gd name="T24" fmla="*/ 1 w 52"/>
                  <a:gd name="T25" fmla="*/ 50 h 97"/>
                  <a:gd name="T26" fmla="*/ 31 w 52"/>
                  <a:gd name="T27" fmla="*/ 45 h 97"/>
                  <a:gd name="T28" fmla="*/ 38 w 52"/>
                  <a:gd name="T29" fmla="*/ 42 h 97"/>
                  <a:gd name="T30" fmla="*/ 38 w 52"/>
                  <a:gd name="T31" fmla="*/ 39 h 97"/>
                  <a:gd name="T32" fmla="*/ 31 w 52"/>
                  <a:gd name="T33" fmla="*/ 29 h 97"/>
                  <a:gd name="T34" fmla="*/ 8 w 52"/>
                  <a:gd name="T35" fmla="*/ 16 h 97"/>
                  <a:gd name="T36" fmla="*/ 0 w 52"/>
                  <a:gd name="T37" fmla="*/ 5 h 97"/>
                  <a:gd name="T38" fmla="*/ 7 w 52"/>
                  <a:gd name="T39" fmla="*/ 2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97">
                    <a:moveTo>
                      <a:pt x="7" y="2"/>
                    </a:moveTo>
                    <a:cubicBezTo>
                      <a:pt x="31" y="15"/>
                      <a:pt x="31" y="15"/>
                      <a:pt x="31" y="15"/>
                    </a:cubicBezTo>
                    <a:cubicBezTo>
                      <a:pt x="45" y="23"/>
                      <a:pt x="52" y="34"/>
                      <a:pt x="52" y="47"/>
                    </a:cubicBezTo>
                    <a:cubicBezTo>
                      <a:pt x="52" y="49"/>
                      <a:pt x="52" y="49"/>
                      <a:pt x="52" y="49"/>
                    </a:cubicBezTo>
                    <a:cubicBezTo>
                      <a:pt x="52" y="63"/>
                      <a:pt x="45" y="66"/>
                      <a:pt x="31" y="58"/>
                    </a:cubicBezTo>
                    <a:cubicBezTo>
                      <a:pt x="20" y="52"/>
                      <a:pt x="15" y="52"/>
                      <a:pt x="15" y="58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46" y="82"/>
                      <a:pt x="46" y="82"/>
                      <a:pt x="46" y="82"/>
                    </a:cubicBezTo>
                    <a:cubicBezTo>
                      <a:pt x="50" y="84"/>
                      <a:pt x="52" y="88"/>
                      <a:pt x="52" y="92"/>
                    </a:cubicBezTo>
                    <a:cubicBezTo>
                      <a:pt x="52" y="96"/>
                      <a:pt x="50" y="97"/>
                      <a:pt x="46" y="95"/>
                    </a:cubicBezTo>
                    <a:cubicBezTo>
                      <a:pt x="7" y="74"/>
                      <a:pt x="7" y="74"/>
                      <a:pt x="7" y="74"/>
                    </a:cubicBezTo>
                    <a:cubicBezTo>
                      <a:pt x="3" y="71"/>
                      <a:pt x="1" y="68"/>
                      <a:pt x="1" y="63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1" y="35"/>
                      <a:pt x="11" y="33"/>
                      <a:pt x="31" y="45"/>
                    </a:cubicBezTo>
                    <a:cubicBezTo>
                      <a:pt x="36" y="47"/>
                      <a:pt x="38" y="46"/>
                      <a:pt x="38" y="42"/>
                    </a:cubicBezTo>
                    <a:cubicBezTo>
                      <a:pt x="38" y="39"/>
                      <a:pt x="38" y="39"/>
                      <a:pt x="38" y="39"/>
                    </a:cubicBezTo>
                    <a:cubicBezTo>
                      <a:pt x="38" y="35"/>
                      <a:pt x="36" y="32"/>
                      <a:pt x="31" y="29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3" y="13"/>
                      <a:pt x="0" y="10"/>
                      <a:pt x="0" y="5"/>
                    </a:cubicBezTo>
                    <a:cubicBezTo>
                      <a:pt x="0" y="1"/>
                      <a:pt x="3" y="0"/>
                      <a:pt x="7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2" name="Freeform 29"/>
              <p:cNvSpPr/>
              <p:nvPr/>
            </p:nvSpPr>
            <p:spPr bwMode="auto">
              <a:xfrm>
                <a:off x="5855909" y="2700653"/>
                <a:ext cx="49399" cy="142023"/>
              </a:xfrm>
              <a:custGeom>
                <a:avLst/>
                <a:gdLst>
                  <a:gd name="T0" fmla="*/ 0 w 10"/>
                  <a:gd name="T1" fmla="*/ 15 h 29"/>
                  <a:gd name="T2" fmla="*/ 3 w 10"/>
                  <a:gd name="T3" fmla="*/ 16 h 29"/>
                  <a:gd name="T4" fmla="*/ 3 w 10"/>
                  <a:gd name="T5" fmla="*/ 21 h 29"/>
                  <a:gd name="T6" fmla="*/ 5 w 10"/>
                  <a:gd name="T7" fmla="*/ 25 h 29"/>
                  <a:gd name="T8" fmla="*/ 6 w 10"/>
                  <a:gd name="T9" fmla="*/ 23 h 29"/>
                  <a:gd name="T10" fmla="*/ 5 w 10"/>
                  <a:gd name="T11" fmla="*/ 16 h 29"/>
                  <a:gd name="T12" fmla="*/ 2 w 10"/>
                  <a:gd name="T13" fmla="*/ 10 h 29"/>
                  <a:gd name="T14" fmla="*/ 0 w 10"/>
                  <a:gd name="T15" fmla="*/ 4 h 29"/>
                  <a:gd name="T16" fmla="*/ 1 w 10"/>
                  <a:gd name="T17" fmla="*/ 0 h 29"/>
                  <a:gd name="T18" fmla="*/ 5 w 10"/>
                  <a:gd name="T19" fmla="*/ 1 h 29"/>
                  <a:gd name="T20" fmla="*/ 8 w 10"/>
                  <a:gd name="T21" fmla="*/ 4 h 29"/>
                  <a:gd name="T22" fmla="*/ 10 w 10"/>
                  <a:gd name="T23" fmla="*/ 8 h 29"/>
                  <a:gd name="T24" fmla="*/ 10 w 10"/>
                  <a:gd name="T25" fmla="*/ 12 h 29"/>
                  <a:gd name="T26" fmla="*/ 6 w 10"/>
                  <a:gd name="T27" fmla="*/ 11 h 29"/>
                  <a:gd name="T28" fmla="*/ 6 w 10"/>
                  <a:gd name="T29" fmla="*/ 6 h 29"/>
                  <a:gd name="T30" fmla="*/ 5 w 10"/>
                  <a:gd name="T31" fmla="*/ 4 h 29"/>
                  <a:gd name="T32" fmla="*/ 4 w 10"/>
                  <a:gd name="T33" fmla="*/ 3 h 29"/>
                  <a:gd name="T34" fmla="*/ 3 w 10"/>
                  <a:gd name="T35" fmla="*/ 5 h 29"/>
                  <a:gd name="T36" fmla="*/ 5 w 10"/>
                  <a:gd name="T37" fmla="*/ 11 h 29"/>
                  <a:gd name="T38" fmla="*/ 8 w 10"/>
                  <a:gd name="T39" fmla="*/ 18 h 29"/>
                  <a:gd name="T40" fmla="*/ 10 w 10"/>
                  <a:gd name="T41" fmla="*/ 24 h 29"/>
                  <a:gd name="T42" fmla="*/ 9 w 10"/>
                  <a:gd name="T43" fmla="*/ 28 h 29"/>
                  <a:gd name="T44" fmla="*/ 5 w 10"/>
                  <a:gd name="T45" fmla="*/ 28 h 29"/>
                  <a:gd name="T46" fmla="*/ 0 w 10"/>
                  <a:gd name="T47" fmla="*/ 19 h 29"/>
                  <a:gd name="T48" fmla="*/ 0 w 10"/>
                  <a:gd name="T49" fmla="*/ 1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29">
                    <a:moveTo>
                      <a:pt x="0" y="15"/>
                    </a:moveTo>
                    <a:cubicBezTo>
                      <a:pt x="3" y="16"/>
                      <a:pt x="3" y="16"/>
                      <a:pt x="3" y="16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3"/>
                      <a:pt x="3" y="24"/>
                      <a:pt x="5" y="25"/>
                    </a:cubicBezTo>
                    <a:cubicBezTo>
                      <a:pt x="6" y="25"/>
                      <a:pt x="6" y="25"/>
                      <a:pt x="6" y="23"/>
                    </a:cubicBezTo>
                    <a:cubicBezTo>
                      <a:pt x="6" y="21"/>
                      <a:pt x="6" y="19"/>
                      <a:pt x="5" y="16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0" y="7"/>
                      <a:pt x="0" y="5"/>
                      <a:pt x="0" y="4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3" y="0"/>
                      <a:pt x="5" y="1"/>
                    </a:cubicBezTo>
                    <a:cubicBezTo>
                      <a:pt x="7" y="2"/>
                      <a:pt x="8" y="3"/>
                      <a:pt x="8" y="4"/>
                    </a:cubicBezTo>
                    <a:cubicBezTo>
                      <a:pt x="9" y="5"/>
                      <a:pt x="10" y="6"/>
                      <a:pt x="10" y="8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4"/>
                      <a:pt x="5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7"/>
                      <a:pt x="4" y="9"/>
                      <a:pt x="5" y="11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20"/>
                      <a:pt x="10" y="22"/>
                      <a:pt x="10" y="24"/>
                    </a:cubicBezTo>
                    <a:cubicBezTo>
                      <a:pt x="10" y="26"/>
                      <a:pt x="9" y="27"/>
                      <a:pt x="9" y="28"/>
                    </a:cubicBezTo>
                    <a:cubicBezTo>
                      <a:pt x="8" y="29"/>
                      <a:pt x="6" y="28"/>
                      <a:pt x="5" y="28"/>
                    </a:cubicBezTo>
                    <a:cubicBezTo>
                      <a:pt x="1" y="26"/>
                      <a:pt x="0" y="23"/>
                      <a:pt x="0" y="19"/>
                    </a:cubicBez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3" name="Freeform 30"/>
              <p:cNvSpPr/>
              <p:nvPr/>
            </p:nvSpPr>
            <p:spPr bwMode="auto">
              <a:xfrm>
                <a:off x="5944415" y="2745935"/>
                <a:ext cx="53516" cy="139964"/>
              </a:xfrm>
              <a:custGeom>
                <a:avLst/>
                <a:gdLst>
                  <a:gd name="T0" fmla="*/ 26 w 26"/>
                  <a:gd name="T1" fmla="*/ 14 h 68"/>
                  <a:gd name="T2" fmla="*/ 26 w 26"/>
                  <a:gd name="T3" fmla="*/ 21 h 68"/>
                  <a:gd name="T4" fmla="*/ 17 w 26"/>
                  <a:gd name="T5" fmla="*/ 16 h 68"/>
                  <a:gd name="T6" fmla="*/ 17 w 26"/>
                  <a:gd name="T7" fmla="*/ 68 h 68"/>
                  <a:gd name="T8" fmla="*/ 10 w 26"/>
                  <a:gd name="T9" fmla="*/ 63 h 68"/>
                  <a:gd name="T10" fmla="*/ 10 w 26"/>
                  <a:gd name="T11" fmla="*/ 11 h 68"/>
                  <a:gd name="T12" fmla="*/ 0 w 26"/>
                  <a:gd name="T13" fmla="*/ 4 h 68"/>
                  <a:gd name="T14" fmla="*/ 0 w 26"/>
                  <a:gd name="T15" fmla="*/ 2 h 68"/>
                  <a:gd name="T16" fmla="*/ 0 w 26"/>
                  <a:gd name="T17" fmla="*/ 0 h 68"/>
                  <a:gd name="T18" fmla="*/ 26 w 26"/>
                  <a:gd name="T19" fmla="*/ 1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68">
                    <a:moveTo>
                      <a:pt x="26" y="14"/>
                    </a:moveTo>
                    <a:lnTo>
                      <a:pt x="26" y="21"/>
                    </a:lnTo>
                    <a:lnTo>
                      <a:pt x="17" y="16"/>
                    </a:lnTo>
                    <a:lnTo>
                      <a:pt x="17" y="68"/>
                    </a:lnTo>
                    <a:lnTo>
                      <a:pt x="10" y="63"/>
                    </a:lnTo>
                    <a:lnTo>
                      <a:pt x="10" y="11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6" y="1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4" name="Freeform 31"/>
              <p:cNvSpPr/>
              <p:nvPr/>
            </p:nvSpPr>
            <p:spPr bwMode="auto">
              <a:xfrm>
                <a:off x="6041155" y="2799451"/>
                <a:ext cx="45282" cy="150256"/>
              </a:xfrm>
              <a:custGeom>
                <a:avLst/>
                <a:gdLst>
                  <a:gd name="T0" fmla="*/ 0 w 22"/>
                  <a:gd name="T1" fmla="*/ 0 h 73"/>
                  <a:gd name="T2" fmla="*/ 22 w 22"/>
                  <a:gd name="T3" fmla="*/ 11 h 73"/>
                  <a:gd name="T4" fmla="*/ 22 w 22"/>
                  <a:gd name="T5" fmla="*/ 19 h 73"/>
                  <a:gd name="T6" fmla="*/ 10 w 22"/>
                  <a:gd name="T7" fmla="*/ 11 h 73"/>
                  <a:gd name="T8" fmla="*/ 10 w 22"/>
                  <a:gd name="T9" fmla="*/ 30 h 73"/>
                  <a:gd name="T10" fmla="*/ 22 w 22"/>
                  <a:gd name="T11" fmla="*/ 35 h 73"/>
                  <a:gd name="T12" fmla="*/ 22 w 22"/>
                  <a:gd name="T13" fmla="*/ 42 h 73"/>
                  <a:gd name="T14" fmla="*/ 10 w 22"/>
                  <a:gd name="T15" fmla="*/ 37 h 73"/>
                  <a:gd name="T16" fmla="*/ 10 w 22"/>
                  <a:gd name="T17" fmla="*/ 56 h 73"/>
                  <a:gd name="T18" fmla="*/ 22 w 22"/>
                  <a:gd name="T19" fmla="*/ 64 h 73"/>
                  <a:gd name="T20" fmla="*/ 22 w 22"/>
                  <a:gd name="T21" fmla="*/ 73 h 73"/>
                  <a:gd name="T22" fmla="*/ 0 w 22"/>
                  <a:gd name="T23" fmla="*/ 61 h 73"/>
                  <a:gd name="T24" fmla="*/ 0 w 22"/>
                  <a:gd name="T25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73">
                    <a:moveTo>
                      <a:pt x="0" y="0"/>
                    </a:moveTo>
                    <a:lnTo>
                      <a:pt x="22" y="11"/>
                    </a:lnTo>
                    <a:lnTo>
                      <a:pt x="22" y="19"/>
                    </a:lnTo>
                    <a:lnTo>
                      <a:pt x="10" y="11"/>
                    </a:lnTo>
                    <a:lnTo>
                      <a:pt x="10" y="30"/>
                    </a:lnTo>
                    <a:lnTo>
                      <a:pt x="22" y="35"/>
                    </a:lnTo>
                    <a:lnTo>
                      <a:pt x="22" y="42"/>
                    </a:lnTo>
                    <a:lnTo>
                      <a:pt x="10" y="37"/>
                    </a:lnTo>
                    <a:lnTo>
                      <a:pt x="10" y="56"/>
                    </a:lnTo>
                    <a:lnTo>
                      <a:pt x="22" y="64"/>
                    </a:lnTo>
                    <a:lnTo>
                      <a:pt x="22" y="73"/>
                    </a:lnTo>
                    <a:lnTo>
                      <a:pt x="0" y="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5" name="Freeform 32"/>
              <p:cNvSpPr>
                <a:spLocks noEditPoints="1"/>
              </p:cNvSpPr>
              <p:nvPr/>
            </p:nvSpPr>
            <p:spPr bwMode="auto">
              <a:xfrm>
                <a:off x="6129661" y="2846791"/>
                <a:ext cx="49399" cy="131731"/>
              </a:xfrm>
              <a:custGeom>
                <a:avLst/>
                <a:gdLst>
                  <a:gd name="T0" fmla="*/ 0 w 10"/>
                  <a:gd name="T1" fmla="*/ 0 h 27"/>
                  <a:gd name="T2" fmla="*/ 7 w 10"/>
                  <a:gd name="T3" fmla="*/ 4 h 27"/>
                  <a:gd name="T4" fmla="*/ 10 w 10"/>
                  <a:gd name="T5" fmla="*/ 9 h 27"/>
                  <a:gd name="T6" fmla="*/ 10 w 10"/>
                  <a:gd name="T7" fmla="*/ 17 h 27"/>
                  <a:gd name="T8" fmla="*/ 8 w 10"/>
                  <a:gd name="T9" fmla="*/ 18 h 27"/>
                  <a:gd name="T10" fmla="*/ 4 w 10"/>
                  <a:gd name="T11" fmla="*/ 16 h 27"/>
                  <a:gd name="T12" fmla="*/ 3 w 10"/>
                  <a:gd name="T13" fmla="*/ 16 h 27"/>
                  <a:gd name="T14" fmla="*/ 3 w 10"/>
                  <a:gd name="T15" fmla="*/ 27 h 27"/>
                  <a:gd name="T16" fmla="*/ 0 w 10"/>
                  <a:gd name="T17" fmla="*/ 25 h 27"/>
                  <a:gd name="T18" fmla="*/ 0 w 10"/>
                  <a:gd name="T19" fmla="*/ 0 h 27"/>
                  <a:gd name="T20" fmla="*/ 6 w 10"/>
                  <a:gd name="T21" fmla="*/ 14 h 27"/>
                  <a:gd name="T22" fmla="*/ 7 w 10"/>
                  <a:gd name="T23" fmla="*/ 14 h 27"/>
                  <a:gd name="T24" fmla="*/ 7 w 10"/>
                  <a:gd name="T25" fmla="*/ 14 h 27"/>
                  <a:gd name="T26" fmla="*/ 7 w 10"/>
                  <a:gd name="T27" fmla="*/ 8 h 27"/>
                  <a:gd name="T28" fmla="*/ 5 w 10"/>
                  <a:gd name="T29" fmla="*/ 6 h 27"/>
                  <a:gd name="T30" fmla="*/ 3 w 10"/>
                  <a:gd name="T31" fmla="*/ 5 h 27"/>
                  <a:gd name="T32" fmla="*/ 3 w 10"/>
                  <a:gd name="T33" fmla="*/ 13 h 27"/>
                  <a:gd name="T34" fmla="*/ 6 w 10"/>
                  <a:gd name="T35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" h="27">
                    <a:moveTo>
                      <a:pt x="0" y="0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9" y="5"/>
                      <a:pt x="10" y="7"/>
                      <a:pt x="10" y="9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0" y="19"/>
                      <a:pt x="8" y="18"/>
                    </a:cubicBezTo>
                    <a:cubicBezTo>
                      <a:pt x="7" y="18"/>
                      <a:pt x="6" y="17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0" y="25"/>
                      <a:pt x="0" y="25"/>
                      <a:pt x="0" y="25"/>
                    </a:cubicBezTo>
                    <a:lnTo>
                      <a:pt x="0" y="0"/>
                    </a:lnTo>
                    <a:close/>
                    <a:moveTo>
                      <a:pt x="6" y="14"/>
                    </a:moveTo>
                    <a:cubicBezTo>
                      <a:pt x="6" y="14"/>
                      <a:pt x="6" y="14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6" y="6"/>
                      <a:pt x="5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13"/>
                      <a:pt x="3" y="13"/>
                      <a:pt x="3" y="13"/>
                    </a:cubicBezTo>
                    <a:lnTo>
                      <a:pt x="6" y="14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55" name="组合 154"/>
            <p:cNvGrpSpPr/>
            <p:nvPr/>
          </p:nvGrpSpPr>
          <p:grpSpPr>
            <a:xfrm>
              <a:off x="7866225" y="3512668"/>
              <a:ext cx="224026" cy="495498"/>
              <a:chOff x="6669441" y="4079707"/>
              <a:chExt cx="332935" cy="747160"/>
            </a:xfrm>
          </p:grpSpPr>
          <p:sp>
            <p:nvSpPr>
              <p:cNvPr id="56" name="Freeform 34"/>
              <p:cNvSpPr/>
              <p:nvPr/>
            </p:nvSpPr>
            <p:spPr bwMode="auto">
              <a:xfrm>
                <a:off x="6669441" y="4363751"/>
                <a:ext cx="253169" cy="463116"/>
              </a:xfrm>
              <a:custGeom>
                <a:avLst/>
                <a:gdLst>
                  <a:gd name="T0" fmla="*/ 7 w 52"/>
                  <a:gd name="T1" fmla="*/ 60 h 95"/>
                  <a:gd name="T2" fmla="*/ 31 w 52"/>
                  <a:gd name="T3" fmla="*/ 73 h 95"/>
                  <a:gd name="T4" fmla="*/ 38 w 52"/>
                  <a:gd name="T5" fmla="*/ 70 h 95"/>
                  <a:gd name="T6" fmla="*/ 38 w 52"/>
                  <a:gd name="T7" fmla="*/ 59 h 95"/>
                  <a:gd name="T8" fmla="*/ 17 w 52"/>
                  <a:gd name="T9" fmla="*/ 48 h 95"/>
                  <a:gd name="T10" fmla="*/ 10 w 52"/>
                  <a:gd name="T11" fmla="*/ 37 h 95"/>
                  <a:gd name="T12" fmla="*/ 17 w 52"/>
                  <a:gd name="T13" fmla="*/ 34 h 95"/>
                  <a:gd name="T14" fmla="*/ 38 w 52"/>
                  <a:gd name="T15" fmla="*/ 46 h 95"/>
                  <a:gd name="T16" fmla="*/ 38 w 52"/>
                  <a:gd name="T17" fmla="*/ 33 h 95"/>
                  <a:gd name="T18" fmla="*/ 7 w 52"/>
                  <a:gd name="T19" fmla="*/ 16 h 95"/>
                  <a:gd name="T20" fmla="*/ 0 w 52"/>
                  <a:gd name="T21" fmla="*/ 5 h 95"/>
                  <a:gd name="T22" fmla="*/ 8 w 52"/>
                  <a:gd name="T23" fmla="*/ 3 h 95"/>
                  <a:gd name="T24" fmla="*/ 45 w 52"/>
                  <a:gd name="T25" fmla="*/ 23 h 95"/>
                  <a:gd name="T26" fmla="*/ 52 w 52"/>
                  <a:gd name="T27" fmla="*/ 34 h 95"/>
                  <a:gd name="T28" fmla="*/ 52 w 52"/>
                  <a:gd name="T29" fmla="*/ 54 h 95"/>
                  <a:gd name="T30" fmla="*/ 45 w 52"/>
                  <a:gd name="T31" fmla="*/ 56 h 95"/>
                  <a:gd name="T32" fmla="*/ 52 w 52"/>
                  <a:gd name="T33" fmla="*/ 67 h 95"/>
                  <a:gd name="T34" fmla="*/ 52 w 52"/>
                  <a:gd name="T35" fmla="*/ 78 h 95"/>
                  <a:gd name="T36" fmla="*/ 31 w 52"/>
                  <a:gd name="T37" fmla="*/ 87 h 95"/>
                  <a:gd name="T38" fmla="*/ 7 w 52"/>
                  <a:gd name="T39" fmla="*/ 74 h 95"/>
                  <a:gd name="T40" fmla="*/ 0 w 52"/>
                  <a:gd name="T41" fmla="*/ 63 h 95"/>
                  <a:gd name="T42" fmla="*/ 7 w 52"/>
                  <a:gd name="T43" fmla="*/ 6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2" h="95">
                    <a:moveTo>
                      <a:pt x="7" y="60"/>
                    </a:moveTo>
                    <a:cubicBezTo>
                      <a:pt x="31" y="73"/>
                      <a:pt x="31" y="73"/>
                      <a:pt x="31" y="73"/>
                    </a:cubicBezTo>
                    <a:cubicBezTo>
                      <a:pt x="35" y="76"/>
                      <a:pt x="38" y="75"/>
                      <a:pt x="38" y="70"/>
                    </a:cubicBezTo>
                    <a:cubicBezTo>
                      <a:pt x="38" y="59"/>
                      <a:pt x="38" y="59"/>
                      <a:pt x="38" y="59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2" y="45"/>
                      <a:pt x="10" y="41"/>
                      <a:pt x="10" y="37"/>
                    </a:cubicBezTo>
                    <a:cubicBezTo>
                      <a:pt x="10" y="33"/>
                      <a:pt x="12" y="32"/>
                      <a:pt x="17" y="34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3" y="13"/>
                      <a:pt x="0" y="9"/>
                      <a:pt x="0" y="5"/>
                    </a:cubicBezTo>
                    <a:cubicBezTo>
                      <a:pt x="0" y="1"/>
                      <a:pt x="3" y="0"/>
                      <a:pt x="8" y="3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50" y="26"/>
                      <a:pt x="52" y="29"/>
                      <a:pt x="52" y="34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2" y="58"/>
                      <a:pt x="49" y="59"/>
                      <a:pt x="45" y="56"/>
                    </a:cubicBezTo>
                    <a:cubicBezTo>
                      <a:pt x="50" y="59"/>
                      <a:pt x="52" y="63"/>
                      <a:pt x="52" y="67"/>
                    </a:cubicBezTo>
                    <a:cubicBezTo>
                      <a:pt x="52" y="78"/>
                      <a:pt x="52" y="78"/>
                      <a:pt x="52" y="78"/>
                    </a:cubicBezTo>
                    <a:cubicBezTo>
                      <a:pt x="52" y="92"/>
                      <a:pt x="45" y="95"/>
                      <a:pt x="31" y="87"/>
                    </a:cubicBezTo>
                    <a:cubicBezTo>
                      <a:pt x="7" y="74"/>
                      <a:pt x="7" y="74"/>
                      <a:pt x="7" y="74"/>
                    </a:cubicBezTo>
                    <a:cubicBezTo>
                      <a:pt x="3" y="71"/>
                      <a:pt x="0" y="68"/>
                      <a:pt x="0" y="63"/>
                    </a:cubicBezTo>
                    <a:cubicBezTo>
                      <a:pt x="0" y="59"/>
                      <a:pt x="2" y="58"/>
                      <a:pt x="7" y="6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7" name="Freeform 35"/>
              <p:cNvSpPr/>
              <p:nvPr/>
            </p:nvSpPr>
            <p:spPr bwMode="auto">
              <a:xfrm>
                <a:off x="6675109" y="4079707"/>
                <a:ext cx="49399" cy="142023"/>
              </a:xfrm>
              <a:custGeom>
                <a:avLst/>
                <a:gdLst>
                  <a:gd name="T0" fmla="*/ 0 w 10"/>
                  <a:gd name="T1" fmla="*/ 15 h 29"/>
                  <a:gd name="T2" fmla="*/ 4 w 10"/>
                  <a:gd name="T3" fmla="*/ 17 h 29"/>
                  <a:gd name="T4" fmla="*/ 4 w 10"/>
                  <a:gd name="T5" fmla="*/ 21 h 29"/>
                  <a:gd name="T6" fmla="*/ 5 w 10"/>
                  <a:gd name="T7" fmla="*/ 25 h 29"/>
                  <a:gd name="T8" fmla="*/ 7 w 10"/>
                  <a:gd name="T9" fmla="*/ 23 h 29"/>
                  <a:gd name="T10" fmla="*/ 5 w 10"/>
                  <a:gd name="T11" fmla="*/ 17 h 29"/>
                  <a:gd name="T12" fmla="*/ 2 w 10"/>
                  <a:gd name="T13" fmla="*/ 11 h 29"/>
                  <a:gd name="T14" fmla="*/ 1 w 10"/>
                  <a:gd name="T15" fmla="*/ 4 h 29"/>
                  <a:gd name="T16" fmla="*/ 2 w 10"/>
                  <a:gd name="T17" fmla="*/ 1 h 29"/>
                  <a:gd name="T18" fmla="*/ 6 w 10"/>
                  <a:gd name="T19" fmla="*/ 1 h 29"/>
                  <a:gd name="T20" fmla="*/ 9 w 10"/>
                  <a:gd name="T21" fmla="*/ 4 h 29"/>
                  <a:gd name="T22" fmla="*/ 10 w 10"/>
                  <a:gd name="T23" fmla="*/ 9 h 29"/>
                  <a:gd name="T24" fmla="*/ 10 w 10"/>
                  <a:gd name="T25" fmla="*/ 13 h 29"/>
                  <a:gd name="T26" fmla="*/ 7 w 10"/>
                  <a:gd name="T27" fmla="*/ 11 h 29"/>
                  <a:gd name="T28" fmla="*/ 7 w 10"/>
                  <a:gd name="T29" fmla="*/ 7 h 29"/>
                  <a:gd name="T30" fmla="*/ 6 w 10"/>
                  <a:gd name="T31" fmla="*/ 4 h 29"/>
                  <a:gd name="T32" fmla="*/ 4 w 10"/>
                  <a:gd name="T33" fmla="*/ 4 h 29"/>
                  <a:gd name="T34" fmla="*/ 4 w 10"/>
                  <a:gd name="T35" fmla="*/ 6 h 29"/>
                  <a:gd name="T36" fmla="*/ 6 w 10"/>
                  <a:gd name="T37" fmla="*/ 12 h 29"/>
                  <a:gd name="T38" fmla="*/ 9 w 10"/>
                  <a:gd name="T39" fmla="*/ 18 h 29"/>
                  <a:gd name="T40" fmla="*/ 10 w 10"/>
                  <a:gd name="T41" fmla="*/ 25 h 29"/>
                  <a:gd name="T42" fmla="*/ 9 w 10"/>
                  <a:gd name="T43" fmla="*/ 29 h 29"/>
                  <a:gd name="T44" fmla="*/ 6 w 10"/>
                  <a:gd name="T45" fmla="*/ 28 h 29"/>
                  <a:gd name="T46" fmla="*/ 0 w 10"/>
                  <a:gd name="T47" fmla="*/ 20 h 29"/>
                  <a:gd name="T48" fmla="*/ 0 w 10"/>
                  <a:gd name="T49" fmla="*/ 1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29">
                    <a:moveTo>
                      <a:pt x="0" y="15"/>
                    </a:moveTo>
                    <a:cubicBezTo>
                      <a:pt x="4" y="17"/>
                      <a:pt x="4" y="17"/>
                      <a:pt x="4" y="17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3"/>
                      <a:pt x="4" y="25"/>
                      <a:pt x="5" y="25"/>
                    </a:cubicBezTo>
                    <a:cubicBezTo>
                      <a:pt x="6" y="26"/>
                      <a:pt x="7" y="25"/>
                      <a:pt x="7" y="23"/>
                    </a:cubicBezTo>
                    <a:cubicBezTo>
                      <a:pt x="7" y="22"/>
                      <a:pt x="6" y="20"/>
                      <a:pt x="5" y="17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8"/>
                      <a:pt x="1" y="6"/>
                      <a:pt x="1" y="4"/>
                    </a:cubicBezTo>
                    <a:cubicBezTo>
                      <a:pt x="1" y="3"/>
                      <a:pt x="1" y="2"/>
                      <a:pt x="2" y="1"/>
                    </a:cubicBezTo>
                    <a:cubicBezTo>
                      <a:pt x="3" y="0"/>
                      <a:pt x="4" y="0"/>
                      <a:pt x="6" y="1"/>
                    </a:cubicBezTo>
                    <a:cubicBezTo>
                      <a:pt x="7" y="2"/>
                      <a:pt x="9" y="3"/>
                      <a:pt x="9" y="4"/>
                    </a:cubicBezTo>
                    <a:cubicBezTo>
                      <a:pt x="10" y="6"/>
                      <a:pt x="10" y="7"/>
                      <a:pt x="10" y="9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6"/>
                      <a:pt x="7" y="5"/>
                      <a:pt x="6" y="4"/>
                    </a:cubicBezTo>
                    <a:cubicBezTo>
                      <a:pt x="5" y="4"/>
                      <a:pt x="5" y="4"/>
                      <a:pt x="4" y="4"/>
                    </a:cubicBezTo>
                    <a:cubicBezTo>
                      <a:pt x="4" y="4"/>
                      <a:pt x="4" y="5"/>
                      <a:pt x="4" y="6"/>
                    </a:cubicBezTo>
                    <a:cubicBezTo>
                      <a:pt x="4" y="7"/>
                      <a:pt x="5" y="9"/>
                      <a:pt x="6" y="12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10" y="21"/>
                      <a:pt x="10" y="23"/>
                      <a:pt x="10" y="25"/>
                    </a:cubicBezTo>
                    <a:cubicBezTo>
                      <a:pt x="10" y="27"/>
                      <a:pt x="10" y="28"/>
                      <a:pt x="9" y="29"/>
                    </a:cubicBezTo>
                    <a:cubicBezTo>
                      <a:pt x="8" y="29"/>
                      <a:pt x="7" y="29"/>
                      <a:pt x="6" y="28"/>
                    </a:cubicBezTo>
                    <a:cubicBezTo>
                      <a:pt x="2" y="26"/>
                      <a:pt x="0" y="24"/>
                      <a:pt x="0" y="20"/>
                    </a:cubicBez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8" name="Freeform 36"/>
              <p:cNvSpPr/>
              <p:nvPr/>
            </p:nvSpPr>
            <p:spPr bwMode="auto">
              <a:xfrm>
                <a:off x="6767731" y="4124990"/>
                <a:ext cx="53516" cy="146139"/>
              </a:xfrm>
              <a:custGeom>
                <a:avLst/>
                <a:gdLst>
                  <a:gd name="T0" fmla="*/ 26 w 26"/>
                  <a:gd name="T1" fmla="*/ 16 h 71"/>
                  <a:gd name="T2" fmla="*/ 26 w 26"/>
                  <a:gd name="T3" fmla="*/ 23 h 71"/>
                  <a:gd name="T4" fmla="*/ 17 w 26"/>
                  <a:gd name="T5" fmla="*/ 16 h 71"/>
                  <a:gd name="T6" fmla="*/ 17 w 26"/>
                  <a:gd name="T7" fmla="*/ 71 h 71"/>
                  <a:gd name="T8" fmla="*/ 10 w 26"/>
                  <a:gd name="T9" fmla="*/ 66 h 71"/>
                  <a:gd name="T10" fmla="*/ 10 w 26"/>
                  <a:gd name="T11" fmla="*/ 11 h 71"/>
                  <a:gd name="T12" fmla="*/ 0 w 26"/>
                  <a:gd name="T13" fmla="*/ 7 h 71"/>
                  <a:gd name="T14" fmla="*/ 0 w 26"/>
                  <a:gd name="T15" fmla="*/ 2 h 71"/>
                  <a:gd name="T16" fmla="*/ 0 w 26"/>
                  <a:gd name="T17" fmla="*/ 0 h 71"/>
                  <a:gd name="T18" fmla="*/ 26 w 26"/>
                  <a:gd name="T19" fmla="*/ 1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71">
                    <a:moveTo>
                      <a:pt x="26" y="16"/>
                    </a:moveTo>
                    <a:lnTo>
                      <a:pt x="26" y="23"/>
                    </a:lnTo>
                    <a:lnTo>
                      <a:pt x="17" y="16"/>
                    </a:lnTo>
                    <a:lnTo>
                      <a:pt x="17" y="71"/>
                    </a:lnTo>
                    <a:lnTo>
                      <a:pt x="10" y="66"/>
                    </a:lnTo>
                    <a:lnTo>
                      <a:pt x="10" y="11"/>
                    </a:lnTo>
                    <a:lnTo>
                      <a:pt x="0" y="7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6" y="16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59" name="Freeform 37"/>
              <p:cNvSpPr/>
              <p:nvPr/>
            </p:nvSpPr>
            <p:spPr bwMode="auto">
              <a:xfrm>
                <a:off x="6864471" y="4182622"/>
                <a:ext cx="45282" cy="146139"/>
              </a:xfrm>
              <a:custGeom>
                <a:avLst/>
                <a:gdLst>
                  <a:gd name="T0" fmla="*/ 0 w 22"/>
                  <a:gd name="T1" fmla="*/ 0 h 71"/>
                  <a:gd name="T2" fmla="*/ 22 w 22"/>
                  <a:gd name="T3" fmla="*/ 10 h 71"/>
                  <a:gd name="T4" fmla="*/ 22 w 22"/>
                  <a:gd name="T5" fmla="*/ 19 h 71"/>
                  <a:gd name="T6" fmla="*/ 10 w 22"/>
                  <a:gd name="T7" fmla="*/ 12 h 71"/>
                  <a:gd name="T8" fmla="*/ 10 w 22"/>
                  <a:gd name="T9" fmla="*/ 28 h 71"/>
                  <a:gd name="T10" fmla="*/ 19 w 22"/>
                  <a:gd name="T11" fmla="*/ 36 h 71"/>
                  <a:gd name="T12" fmla="*/ 19 w 22"/>
                  <a:gd name="T13" fmla="*/ 43 h 71"/>
                  <a:gd name="T14" fmla="*/ 10 w 22"/>
                  <a:gd name="T15" fmla="*/ 38 h 71"/>
                  <a:gd name="T16" fmla="*/ 10 w 22"/>
                  <a:gd name="T17" fmla="*/ 57 h 71"/>
                  <a:gd name="T18" fmla="*/ 22 w 22"/>
                  <a:gd name="T19" fmla="*/ 64 h 71"/>
                  <a:gd name="T20" fmla="*/ 22 w 22"/>
                  <a:gd name="T21" fmla="*/ 71 h 71"/>
                  <a:gd name="T22" fmla="*/ 0 w 22"/>
                  <a:gd name="T23" fmla="*/ 59 h 71"/>
                  <a:gd name="T24" fmla="*/ 0 w 22"/>
                  <a:gd name="T25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71">
                    <a:moveTo>
                      <a:pt x="0" y="0"/>
                    </a:moveTo>
                    <a:lnTo>
                      <a:pt x="22" y="10"/>
                    </a:lnTo>
                    <a:lnTo>
                      <a:pt x="22" y="19"/>
                    </a:lnTo>
                    <a:lnTo>
                      <a:pt x="10" y="12"/>
                    </a:lnTo>
                    <a:lnTo>
                      <a:pt x="10" y="28"/>
                    </a:lnTo>
                    <a:lnTo>
                      <a:pt x="19" y="36"/>
                    </a:lnTo>
                    <a:lnTo>
                      <a:pt x="19" y="43"/>
                    </a:lnTo>
                    <a:lnTo>
                      <a:pt x="10" y="38"/>
                    </a:lnTo>
                    <a:lnTo>
                      <a:pt x="10" y="57"/>
                    </a:lnTo>
                    <a:lnTo>
                      <a:pt x="22" y="64"/>
                    </a:lnTo>
                    <a:lnTo>
                      <a:pt x="22" y="71"/>
                    </a:lnTo>
                    <a:lnTo>
                      <a:pt x="0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60" name="Freeform 38"/>
              <p:cNvSpPr>
                <a:spLocks noEditPoints="1"/>
              </p:cNvSpPr>
              <p:nvPr/>
            </p:nvSpPr>
            <p:spPr bwMode="auto">
              <a:xfrm>
                <a:off x="6952977" y="4225845"/>
                <a:ext cx="49399" cy="137906"/>
              </a:xfrm>
              <a:custGeom>
                <a:avLst/>
                <a:gdLst>
                  <a:gd name="T0" fmla="*/ 0 w 10"/>
                  <a:gd name="T1" fmla="*/ 0 h 28"/>
                  <a:gd name="T2" fmla="*/ 7 w 10"/>
                  <a:gd name="T3" fmla="*/ 4 h 28"/>
                  <a:gd name="T4" fmla="*/ 10 w 10"/>
                  <a:gd name="T5" fmla="*/ 10 h 28"/>
                  <a:gd name="T6" fmla="*/ 10 w 10"/>
                  <a:gd name="T7" fmla="*/ 18 h 28"/>
                  <a:gd name="T8" fmla="*/ 8 w 10"/>
                  <a:gd name="T9" fmla="*/ 19 h 28"/>
                  <a:gd name="T10" fmla="*/ 4 w 10"/>
                  <a:gd name="T11" fmla="*/ 17 h 28"/>
                  <a:gd name="T12" fmla="*/ 3 w 10"/>
                  <a:gd name="T13" fmla="*/ 16 h 28"/>
                  <a:gd name="T14" fmla="*/ 3 w 10"/>
                  <a:gd name="T15" fmla="*/ 28 h 28"/>
                  <a:gd name="T16" fmla="*/ 0 w 10"/>
                  <a:gd name="T17" fmla="*/ 26 h 28"/>
                  <a:gd name="T18" fmla="*/ 0 w 10"/>
                  <a:gd name="T19" fmla="*/ 0 h 28"/>
                  <a:gd name="T20" fmla="*/ 6 w 10"/>
                  <a:gd name="T21" fmla="*/ 15 h 28"/>
                  <a:gd name="T22" fmla="*/ 6 w 10"/>
                  <a:gd name="T23" fmla="*/ 15 h 28"/>
                  <a:gd name="T24" fmla="*/ 7 w 10"/>
                  <a:gd name="T25" fmla="*/ 14 h 28"/>
                  <a:gd name="T26" fmla="*/ 7 w 10"/>
                  <a:gd name="T27" fmla="*/ 9 h 28"/>
                  <a:gd name="T28" fmla="*/ 5 w 10"/>
                  <a:gd name="T29" fmla="*/ 6 h 28"/>
                  <a:gd name="T30" fmla="*/ 3 w 10"/>
                  <a:gd name="T31" fmla="*/ 5 h 28"/>
                  <a:gd name="T32" fmla="*/ 3 w 10"/>
                  <a:gd name="T33" fmla="*/ 13 h 28"/>
                  <a:gd name="T34" fmla="*/ 6 w 10"/>
                  <a:gd name="T35" fmla="*/ 1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" h="28">
                    <a:moveTo>
                      <a:pt x="0" y="0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9" y="5"/>
                      <a:pt x="10" y="7"/>
                      <a:pt x="10" y="10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10" y="19"/>
                      <a:pt x="9" y="19"/>
                      <a:pt x="8" y="19"/>
                    </a:cubicBezTo>
                    <a:cubicBezTo>
                      <a:pt x="7" y="19"/>
                      <a:pt x="6" y="18"/>
                      <a:pt x="4" y="1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0" y="26"/>
                      <a:pt x="0" y="26"/>
                      <a:pt x="0" y="26"/>
                    </a:cubicBezTo>
                    <a:lnTo>
                      <a:pt x="0" y="0"/>
                    </a:lnTo>
                    <a:close/>
                    <a:moveTo>
                      <a:pt x="6" y="15"/>
                    </a:moveTo>
                    <a:cubicBezTo>
                      <a:pt x="6" y="15"/>
                      <a:pt x="6" y="15"/>
                      <a:pt x="6" y="15"/>
                    </a:cubicBezTo>
                    <a:cubicBezTo>
                      <a:pt x="7" y="15"/>
                      <a:pt x="7" y="15"/>
                      <a:pt x="7" y="14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8"/>
                      <a:pt x="6" y="7"/>
                      <a:pt x="5" y="6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13"/>
                      <a:pt x="3" y="13"/>
                      <a:pt x="3" y="13"/>
                    </a:cubicBezTo>
                    <a:lnTo>
                      <a:pt x="6" y="15"/>
                    </a:lnTo>
                    <a:close/>
                  </a:path>
                </a:pathLst>
              </a:custGeom>
              <a:solidFill>
                <a:srgbClr val="FFFFFF"/>
              </a:solidFill>
              <a:ln w="14288" cap="flat">
                <a:noFill/>
                <a:prstDash val="solid"/>
                <a:miter lim="800000"/>
              </a:ln>
            </p:spPr>
            <p:txBody>
              <a:bodyPr vert="horz" wrap="square" lIns="121888" tIns="60944" rIns="121888" bIns="60944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grpSp>
        <p:nvGrpSpPr>
          <p:cNvPr id="73" name="Group 87"/>
          <p:cNvGrpSpPr/>
          <p:nvPr/>
        </p:nvGrpSpPr>
        <p:grpSpPr>
          <a:xfrm>
            <a:off x="713774" y="1046036"/>
            <a:ext cx="3354383" cy="737883"/>
            <a:chOff x="148022" y="3002145"/>
            <a:chExt cx="3408515" cy="753185"/>
          </a:xfrm>
        </p:grpSpPr>
        <p:sp>
          <p:nvSpPr>
            <p:cNvPr id="74" name="椭圆 10"/>
            <p:cNvSpPr/>
            <p:nvPr/>
          </p:nvSpPr>
          <p:spPr>
            <a:xfrm>
              <a:off x="148022" y="3002145"/>
              <a:ext cx="349697" cy="349697"/>
            </a:xfrm>
            <a:prstGeom prst="ellipse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6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文本框 11"/>
            <p:cNvSpPr txBox="1"/>
            <p:nvPr/>
          </p:nvSpPr>
          <p:spPr>
            <a:xfrm>
              <a:off x="477437" y="3002145"/>
              <a:ext cx="917380" cy="314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所有任务</a:t>
              </a:r>
              <a:endParaRPr lang="en-US" altLang="zh-CN" sz="14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矩形 9"/>
            <p:cNvSpPr/>
            <p:nvPr/>
          </p:nvSpPr>
          <p:spPr>
            <a:xfrm>
              <a:off x="484797" y="3271159"/>
              <a:ext cx="3071740" cy="484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28600" indent="-228600" algn="just">
                <a:lnSpc>
                  <a:spcPct val="114000"/>
                </a:lnSpc>
                <a:buAutoNum type="arabicPeriod"/>
              </a:pPr>
              <a:r>
                <a:rPr lang="zh-CN" altLang="en-US" sz="11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申请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合理的</a:t>
              </a:r>
              <a:r>
                <a:rPr lang="en-US" altLang="zh-CN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reduce</a:t>
              </a:r>
              <a:r>
                <a:rPr lang="zh-CN" altLang="en-US" sz="11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内存</a:t>
              </a:r>
              <a:endParaRPr lang="en-US" altLang="zh-CN" sz="11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28600" indent="-228600" algn="just">
                <a:lnSpc>
                  <a:spcPct val="114000"/>
                </a:lnSpc>
                <a:buAutoNum type="arabicPeriod"/>
              </a:pPr>
              <a:r>
                <a:rPr lang="en-US" altLang="zh-CN" sz="11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JVM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调优</a:t>
              </a:r>
            </a:p>
          </p:txBody>
        </p:sp>
      </p:grpSp>
      <p:grpSp>
        <p:nvGrpSpPr>
          <p:cNvPr id="77" name="Group 91"/>
          <p:cNvGrpSpPr/>
          <p:nvPr/>
        </p:nvGrpSpPr>
        <p:grpSpPr>
          <a:xfrm>
            <a:off x="713774" y="2240053"/>
            <a:ext cx="3354380" cy="1113269"/>
            <a:chOff x="138499" y="3002145"/>
            <a:chExt cx="3408512" cy="1136355"/>
          </a:xfrm>
        </p:grpSpPr>
        <p:sp>
          <p:nvSpPr>
            <p:cNvPr id="78" name="椭圆 10"/>
            <p:cNvSpPr/>
            <p:nvPr/>
          </p:nvSpPr>
          <p:spPr>
            <a:xfrm>
              <a:off x="138499" y="3002145"/>
              <a:ext cx="349697" cy="34969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6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文本框 11"/>
            <p:cNvSpPr txBox="1"/>
            <p:nvPr/>
          </p:nvSpPr>
          <p:spPr>
            <a:xfrm>
              <a:off x="477437" y="3002145"/>
              <a:ext cx="1301794" cy="314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IO</a:t>
              </a:r>
              <a:r>
                <a:rPr lang="zh-CN" altLang="en-US" sz="14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密集型任务</a:t>
              </a:r>
              <a:endParaRPr lang="en-US" altLang="zh-CN" sz="14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矩形 9"/>
            <p:cNvSpPr/>
            <p:nvPr/>
          </p:nvSpPr>
          <p:spPr>
            <a:xfrm>
              <a:off x="484796" y="3271159"/>
              <a:ext cx="3062215" cy="8673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11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 </a:t>
              </a:r>
              <a:r>
                <a:rPr lang="zh-CN" altLang="en-US" sz="11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缩减</a:t>
              </a:r>
              <a:r>
                <a:rPr lang="en-US" altLang="zh-CN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reduce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数，提升单个</a:t>
              </a:r>
              <a:r>
                <a:rPr lang="en-US" altLang="zh-CN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en-US" altLang="zh-CN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reduce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的吞吐量</a:t>
              </a:r>
            </a:p>
            <a:p>
              <a:pPr algn="just">
                <a:lnSpc>
                  <a:spcPct val="114000"/>
                </a:lnSpc>
              </a:pPr>
              <a:r>
                <a:rPr lang="en-US" altLang="zh-CN" sz="11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 </a:t>
              </a:r>
              <a:r>
                <a:rPr lang="zh-CN" altLang="en-US" sz="11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文件太多，需要合并小文件或路径</a:t>
              </a:r>
            </a:p>
            <a:p>
              <a:pPr algn="just">
                <a:lnSpc>
                  <a:spcPct val="114000"/>
                </a:lnSpc>
              </a:pPr>
              <a:r>
                <a:rPr lang="en-US" altLang="zh-CN" sz="11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 Reduce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输出结果压缩、尽量输出大文件</a:t>
              </a:r>
            </a:p>
          </p:txBody>
        </p:sp>
      </p:grpSp>
      <p:grpSp>
        <p:nvGrpSpPr>
          <p:cNvPr id="81" name="Group 95"/>
          <p:cNvGrpSpPr/>
          <p:nvPr/>
        </p:nvGrpSpPr>
        <p:grpSpPr>
          <a:xfrm>
            <a:off x="713773" y="3693996"/>
            <a:ext cx="3354381" cy="534264"/>
            <a:chOff x="128972" y="3002145"/>
            <a:chExt cx="3408513" cy="545343"/>
          </a:xfrm>
        </p:grpSpPr>
        <p:sp>
          <p:nvSpPr>
            <p:cNvPr id="82" name="椭圆 10"/>
            <p:cNvSpPr/>
            <p:nvPr/>
          </p:nvSpPr>
          <p:spPr>
            <a:xfrm>
              <a:off x="128972" y="3025154"/>
              <a:ext cx="349697" cy="349697"/>
            </a:xfrm>
            <a:prstGeom prst="ellipse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6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文本框 11"/>
            <p:cNvSpPr txBox="1"/>
            <p:nvPr/>
          </p:nvSpPr>
          <p:spPr>
            <a:xfrm>
              <a:off x="477437" y="3002145"/>
              <a:ext cx="1464681" cy="314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计算密集型任务</a:t>
              </a:r>
              <a:endParaRPr lang="en-US" altLang="zh-CN" sz="14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矩形 9"/>
            <p:cNvSpPr/>
            <p:nvPr/>
          </p:nvSpPr>
          <p:spPr>
            <a:xfrm>
              <a:off x="484796" y="3271159"/>
              <a:ext cx="3052689" cy="276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优化逻辑、避免数据倾斜</a:t>
              </a:r>
            </a:p>
          </p:txBody>
        </p:sp>
      </p:grpSp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MapReduce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的调优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7538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50"/>
                            </p:stCondLst>
                            <p:childTnLst>
                              <p:par>
                                <p:cTn id="35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37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3801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MapReduce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的调优</a:t>
            </a:r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-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示例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68226" y="792012"/>
            <a:ext cx="82806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CN" sz="1400" dirty="0" err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ars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</a:t>
            </a:r>
            <a:r>
              <a:rPr lang="x-none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115842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120928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：数据量巨大，文件多，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reduce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非常大</a:t>
            </a:r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调优内容</a:t>
            </a:r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endParaRPr kumimoji="1" lang="zh-CN" altLang="en-US" sz="14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9366224"/>
              </p:ext>
            </p:extLst>
          </p:nvPr>
        </p:nvGraphicFramePr>
        <p:xfrm>
          <a:off x="612238" y="1728090"/>
          <a:ext cx="8064673" cy="2868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4252"/>
                <a:gridCol w="1915360"/>
                <a:gridCol w="1008084"/>
                <a:gridCol w="2116977"/>
              </a:tblGrid>
              <a:tr h="394782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属性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含义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673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默认值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673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调优值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</a:tr>
              <a:tr h="555162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hive.input.format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执行</a:t>
                      </a:r>
                      <a:r>
                        <a:rPr lang="en-US" altLang="zh-CN" dirty="0" smtClean="0"/>
                        <a:t>Map</a:t>
                      </a:r>
                      <a:r>
                        <a:rPr lang="zh-CN" altLang="en-US" dirty="0" smtClean="0"/>
                        <a:t>前进行小文件合并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/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org.apache.hadoop.hive.ql.io.CombineHiveInputFormat</a:t>
                      </a:r>
                      <a:endParaRPr lang="zh-CN" altLang="en-US" dirty="0"/>
                    </a:p>
                  </a:txBody>
                  <a:tcPr/>
                </a:tc>
              </a:tr>
              <a:tr h="394782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mapreduce.input.fileinputformat.split.minsize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切割文件最小尺寸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128MB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1002653184</a:t>
                      </a:r>
                      <a:endParaRPr lang="zh-CN" altLang="en-US" dirty="0"/>
                    </a:p>
                  </a:txBody>
                  <a:tcPr/>
                </a:tc>
              </a:tr>
              <a:tr h="394782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mapreduce.input.fileinputformat.split.maxsize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切割文件最大尺寸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/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1000000000</a:t>
                      </a:r>
                      <a:endParaRPr lang="zh-CN" altLang="en-US" dirty="0"/>
                    </a:p>
                  </a:txBody>
                  <a:tcPr/>
                </a:tc>
              </a:tr>
              <a:tr h="363054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hive.merge.mapredfiles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是否合并</a:t>
                      </a:r>
                      <a:r>
                        <a:rPr lang="en-US" altLang="zh-TW" dirty="0" smtClean="0"/>
                        <a:t>reduce</a:t>
                      </a:r>
                      <a:r>
                        <a:rPr lang="zh-TW" altLang="en-US" dirty="0" smtClean="0"/>
                        <a:t>输出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false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true</a:t>
                      </a:r>
                      <a:endParaRPr lang="zh-CN" altLang="en-US" dirty="0"/>
                    </a:p>
                  </a:txBody>
                  <a:tcPr/>
                </a:tc>
              </a:tr>
              <a:tr h="394782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hive.merge.size.per.task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合并</a:t>
                      </a:r>
                      <a:r>
                        <a:rPr lang="en-US" altLang="zh-CN" dirty="0" smtClean="0"/>
                        <a:t>reduce</a:t>
                      </a:r>
                      <a:r>
                        <a:rPr lang="zh-CN" altLang="en-US" dirty="0" smtClean="0"/>
                        <a:t>输出文件的大小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/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256000000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990020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0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3801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MapReduce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的调优</a:t>
            </a:r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-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示例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68226" y="792012"/>
            <a:ext cx="8280690" cy="4493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调优结果</a:t>
            </a:r>
            <a:r>
              <a:rPr lang="en-US" altLang="zh-CN" sz="20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资源消耗大幅减少，性能提升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</a:t>
            </a:r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115842</a:t>
            </a: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120928</a:t>
            </a: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endParaRPr kumimoji="1" lang="zh-CN" altLang="en-US" sz="1400" dirty="0"/>
          </a:p>
        </p:txBody>
      </p:sp>
      <p:pic>
        <p:nvPicPr>
          <p:cNvPr id="2" name="图片 1" descr="屏幕快照 2019-10-16 下午3.39.4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32" y="1872102"/>
            <a:ext cx="6552546" cy="1080090"/>
          </a:xfrm>
          <a:prstGeom prst="rect">
            <a:avLst/>
          </a:prstGeom>
        </p:spPr>
      </p:pic>
      <p:pic>
        <p:nvPicPr>
          <p:cNvPr id="3" name="图片 2" descr="1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32" y="3672252"/>
            <a:ext cx="7920660" cy="6131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5939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0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5455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Spark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的工作原理和调优</a:t>
            </a:r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-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组件关系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pic>
        <p:nvPicPr>
          <p:cNvPr id="13" name="内容占位符 8" descr="12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5" r="5178"/>
          <a:stretch/>
        </p:blipFill>
        <p:spPr>
          <a:xfrm>
            <a:off x="252208" y="720006"/>
            <a:ext cx="8352768" cy="406090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8239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5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6032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Spark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的工作原理和调优</a:t>
            </a:r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-RDD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数据转换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pic>
        <p:nvPicPr>
          <p:cNvPr id="11" name="内容占位符 5" descr="1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70" r="-2688"/>
          <a:stretch/>
        </p:blipFill>
        <p:spPr>
          <a:xfrm>
            <a:off x="108197" y="661889"/>
            <a:ext cx="7632636" cy="43197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7263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5455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Spark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的工作原理和调优</a:t>
            </a:r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-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任务示例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pic>
        <p:nvPicPr>
          <p:cNvPr id="2" name="图片 1" descr="1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63" y="720007"/>
            <a:ext cx="6048504" cy="40352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142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5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9"/>
          <p:cNvSpPr txBox="1"/>
          <p:nvPr/>
        </p:nvSpPr>
        <p:spPr>
          <a:xfrm>
            <a:off x="3708496" y="431982"/>
            <a:ext cx="13901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spc="300" dirty="0" smtClean="0">
                <a:solidFill>
                  <a:srgbClr val="07A9E6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目录</a:t>
            </a:r>
            <a:endParaRPr lang="zh-CN" altLang="en-US" sz="4400" spc="300" dirty="0">
              <a:solidFill>
                <a:srgbClr val="07A9E6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sp>
        <p:nvSpPr>
          <p:cNvPr id="4" name="TextBox 10"/>
          <p:cNvSpPr txBox="1"/>
          <p:nvPr/>
        </p:nvSpPr>
        <p:spPr>
          <a:xfrm>
            <a:off x="1202655" y="1595591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1 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背景</a:t>
            </a:r>
            <a:endParaRPr lang="zh-CN" altLang="en-US" b="1" dirty="0">
              <a:solidFill>
                <a:srgbClr val="00A4E3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7" name="TextBox 13"/>
          <p:cNvSpPr txBox="1"/>
          <p:nvPr/>
        </p:nvSpPr>
        <p:spPr>
          <a:xfrm>
            <a:off x="4904407" y="1595591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2 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集群</a:t>
            </a: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资源和任务现状</a:t>
            </a:r>
          </a:p>
        </p:txBody>
      </p:sp>
      <p:sp>
        <p:nvSpPr>
          <p:cNvPr id="10" name="TextBox 16"/>
          <p:cNvSpPr txBox="1"/>
          <p:nvPr/>
        </p:nvSpPr>
        <p:spPr>
          <a:xfrm>
            <a:off x="1202655" y="2212376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3 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任务</a:t>
            </a: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调度方式和资源抢占</a:t>
            </a:r>
          </a:p>
        </p:txBody>
      </p:sp>
      <p:sp>
        <p:nvSpPr>
          <p:cNvPr id="13" name="TextBox 19"/>
          <p:cNvSpPr txBox="1"/>
          <p:nvPr/>
        </p:nvSpPr>
        <p:spPr>
          <a:xfrm>
            <a:off x="4904377" y="2213150"/>
            <a:ext cx="2454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4 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常见问题和解决思路</a:t>
            </a:r>
            <a:endParaRPr lang="zh-CN" altLang="en-US" b="1" dirty="0">
              <a:solidFill>
                <a:srgbClr val="00A4E3"/>
              </a:solidFill>
              <a:latin typeface="Arial" pitchFamily="34" charset="0"/>
              <a:ea typeface="微软雅黑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4142049">
            <a:off x="-3415343" y="-3330489"/>
            <a:ext cx="6338059" cy="350049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8796" y="3783416"/>
            <a:ext cx="6424203" cy="3548075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217569" y="2806328"/>
            <a:ext cx="3455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5 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诊断工具</a:t>
            </a:r>
            <a:r>
              <a:rPr lang="en-US" altLang="zh-CN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—</a:t>
            </a:r>
            <a:r>
              <a:rPr lang="en-US" altLang="zh-CN" b="1" dirty="0" err="1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dr.elephant</a:t>
            </a: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的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使用</a:t>
            </a:r>
            <a:endParaRPr lang="zh-CN" altLang="en-US" b="1" dirty="0">
              <a:solidFill>
                <a:srgbClr val="00A4E3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27" name="TextBox 19"/>
          <p:cNvSpPr txBox="1"/>
          <p:nvPr/>
        </p:nvSpPr>
        <p:spPr>
          <a:xfrm>
            <a:off x="1202655" y="4017140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9 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共同</a:t>
            </a: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治理</a:t>
            </a:r>
          </a:p>
        </p:txBody>
      </p:sp>
      <p:sp>
        <p:nvSpPr>
          <p:cNvPr id="30" name="TextBox 19"/>
          <p:cNvSpPr txBox="1"/>
          <p:nvPr/>
        </p:nvSpPr>
        <p:spPr>
          <a:xfrm>
            <a:off x="1202655" y="3414084"/>
            <a:ext cx="3519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7 </a:t>
            </a:r>
            <a:r>
              <a:rPr lang="en-US" altLang="zh-CN" b="1" dirty="0" err="1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MapReduce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的工作原理和调优</a:t>
            </a:r>
            <a:endParaRPr lang="zh-CN" altLang="en-US" b="1" dirty="0">
              <a:solidFill>
                <a:srgbClr val="00A4E3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33" name="TextBox 19"/>
          <p:cNvSpPr txBox="1"/>
          <p:nvPr/>
        </p:nvSpPr>
        <p:spPr>
          <a:xfrm>
            <a:off x="4904407" y="3445430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8 Spark</a:t>
            </a: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的工作原理和调优</a:t>
            </a:r>
          </a:p>
        </p:txBody>
      </p:sp>
      <p:sp>
        <p:nvSpPr>
          <p:cNvPr id="36" name="TextBox 19"/>
          <p:cNvSpPr txBox="1"/>
          <p:nvPr/>
        </p:nvSpPr>
        <p:spPr>
          <a:xfrm>
            <a:off x="4904377" y="2808487"/>
            <a:ext cx="33779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6 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集</a:t>
            </a: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群和各资源单元的调优方向</a:t>
            </a:r>
          </a:p>
          <a:p>
            <a:endParaRPr lang="zh-CN" altLang="en-US" b="1" dirty="0">
              <a:solidFill>
                <a:srgbClr val="00A4E3"/>
              </a:solidFill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40" name="TextBox 19"/>
          <p:cNvSpPr txBox="1"/>
          <p:nvPr/>
        </p:nvSpPr>
        <p:spPr>
          <a:xfrm>
            <a:off x="4904377" y="4025301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10 </a:t>
            </a: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附</a:t>
            </a: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</a:rPr>
              <a:t>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18630">
        <p14:pan dir="u"/>
      </p:transition>
    </mc:Choice>
    <mc:Fallback xmlns="">
      <p:transition spd="slow" advTm="1863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54553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Spark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的工作原理和调优</a:t>
            </a:r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-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任务示例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pic>
        <p:nvPicPr>
          <p:cNvPr id="3" name="图片 2" descr="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62" y="1398390"/>
            <a:ext cx="6192516" cy="289282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758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5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023870" y="1351578"/>
            <a:ext cx="2369185" cy="209091"/>
            <a:chOff x="3023870" y="1351578"/>
            <a:chExt cx="2369185" cy="209091"/>
          </a:xfrm>
        </p:grpSpPr>
        <p:cxnSp>
          <p:nvCxnSpPr>
            <p:cNvPr id="73" name="直接连接符 72"/>
            <p:cNvCxnSpPr/>
            <p:nvPr/>
          </p:nvCxnSpPr>
          <p:spPr>
            <a:xfrm flipH="1">
              <a:off x="3023870" y="1431232"/>
              <a:ext cx="2229168" cy="0"/>
            </a:xfrm>
            <a:prstGeom prst="line">
              <a:avLst/>
            </a:prstGeom>
            <a:ln w="6350">
              <a:solidFill>
                <a:srgbClr val="00AEEF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5393055" y="1351578"/>
              <a:ext cx="0" cy="209091"/>
            </a:xfrm>
            <a:prstGeom prst="line">
              <a:avLst/>
            </a:prstGeom>
            <a:ln w="38100">
              <a:solidFill>
                <a:srgbClr val="00AE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3023870" y="2398571"/>
            <a:ext cx="2360295" cy="207985"/>
            <a:chOff x="3023870" y="2398571"/>
            <a:chExt cx="2360295" cy="207985"/>
          </a:xfrm>
        </p:grpSpPr>
        <p:cxnSp>
          <p:nvCxnSpPr>
            <p:cNvPr id="74" name="直接连接符 73"/>
            <p:cNvCxnSpPr/>
            <p:nvPr/>
          </p:nvCxnSpPr>
          <p:spPr>
            <a:xfrm flipH="1">
              <a:off x="3023870" y="2502564"/>
              <a:ext cx="2229168" cy="0"/>
            </a:xfrm>
            <a:prstGeom prst="line">
              <a:avLst/>
            </a:prstGeom>
            <a:ln w="6350">
              <a:solidFill>
                <a:srgbClr val="0070C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>
              <a:off x="5384165" y="2398571"/>
              <a:ext cx="0" cy="207985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3023870" y="3157441"/>
            <a:ext cx="2349183" cy="209091"/>
            <a:chOff x="3023870" y="3157441"/>
            <a:chExt cx="2349183" cy="209091"/>
          </a:xfrm>
        </p:grpSpPr>
        <p:cxnSp>
          <p:nvCxnSpPr>
            <p:cNvPr id="75" name="直接连接符 74"/>
            <p:cNvCxnSpPr/>
            <p:nvPr/>
          </p:nvCxnSpPr>
          <p:spPr>
            <a:xfrm flipH="1">
              <a:off x="3023870" y="3233775"/>
              <a:ext cx="2229168" cy="0"/>
            </a:xfrm>
            <a:prstGeom prst="line">
              <a:avLst/>
            </a:prstGeom>
            <a:ln w="6350">
              <a:solidFill>
                <a:srgbClr val="00AEEF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>
              <a:off x="5373053" y="3157441"/>
              <a:ext cx="0" cy="209091"/>
            </a:xfrm>
            <a:prstGeom prst="line">
              <a:avLst/>
            </a:prstGeom>
            <a:ln w="38100">
              <a:solidFill>
                <a:srgbClr val="00AE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/>
          <p:cNvGrpSpPr/>
          <p:nvPr/>
        </p:nvGrpSpPr>
        <p:grpSpPr>
          <a:xfrm>
            <a:off x="3023870" y="4184548"/>
            <a:ext cx="2340293" cy="209091"/>
            <a:chOff x="3023870" y="4184548"/>
            <a:chExt cx="2340293" cy="209091"/>
          </a:xfrm>
        </p:grpSpPr>
        <p:cxnSp>
          <p:nvCxnSpPr>
            <p:cNvPr id="76" name="直接连接符 75"/>
            <p:cNvCxnSpPr/>
            <p:nvPr/>
          </p:nvCxnSpPr>
          <p:spPr>
            <a:xfrm flipH="1">
              <a:off x="3023870" y="4318411"/>
              <a:ext cx="2229168" cy="0"/>
            </a:xfrm>
            <a:prstGeom prst="line">
              <a:avLst/>
            </a:prstGeom>
            <a:ln w="6350">
              <a:solidFill>
                <a:srgbClr val="0070C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>
              <a:off x="5364163" y="4184548"/>
              <a:ext cx="0" cy="209091"/>
            </a:xfrm>
            <a:prstGeom prst="line">
              <a:avLst/>
            </a:prstGeom>
            <a:ln w="381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1176973" y="1393348"/>
            <a:ext cx="1569085" cy="3266910"/>
            <a:chOff x="1176973" y="1393348"/>
            <a:chExt cx="1569085" cy="3266910"/>
          </a:xfrm>
        </p:grpSpPr>
        <p:sp>
          <p:nvSpPr>
            <p:cNvPr id="69" name="Freeform 19"/>
            <p:cNvSpPr>
              <a:spLocks noChangeArrowheads="1"/>
            </p:cNvSpPr>
            <p:nvPr/>
          </p:nvSpPr>
          <p:spPr bwMode="auto">
            <a:xfrm>
              <a:off x="1176973" y="3306144"/>
              <a:ext cx="1569085" cy="1354114"/>
            </a:xfrm>
            <a:custGeom>
              <a:avLst/>
              <a:gdLst>
                <a:gd name="T0" fmla="*/ 2117019 w 18"/>
                <a:gd name="T1" fmla="*/ 0 h 17"/>
                <a:gd name="T2" fmla="*/ 2241550 w 18"/>
                <a:gd name="T3" fmla="*/ 114300 h 17"/>
                <a:gd name="T4" fmla="*/ 2241550 w 18"/>
                <a:gd name="T5" fmla="*/ 1257300 h 17"/>
                <a:gd name="T6" fmla="*/ 2117019 w 18"/>
                <a:gd name="T7" fmla="*/ 1485900 h 17"/>
                <a:gd name="T8" fmla="*/ 1245306 w 18"/>
                <a:gd name="T9" fmla="*/ 1943100 h 17"/>
                <a:gd name="T10" fmla="*/ 996244 w 18"/>
                <a:gd name="T11" fmla="*/ 1943100 h 17"/>
                <a:gd name="T12" fmla="*/ 124531 w 18"/>
                <a:gd name="T13" fmla="*/ 1485900 h 17"/>
                <a:gd name="T14" fmla="*/ 0 w 18"/>
                <a:gd name="T15" fmla="*/ 1257300 h 17"/>
                <a:gd name="T16" fmla="*/ 0 w 18"/>
                <a:gd name="T17" fmla="*/ 114300 h 17"/>
                <a:gd name="T18" fmla="*/ 124531 w 18"/>
                <a:gd name="T19" fmla="*/ 0 h 17"/>
                <a:gd name="T20" fmla="*/ 2117019 w 18"/>
                <a:gd name="T21" fmla="*/ 0 h 1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8" h="17">
                  <a:moveTo>
                    <a:pt x="17" y="0"/>
                  </a:moveTo>
                  <a:cubicBezTo>
                    <a:pt x="17" y="0"/>
                    <a:pt x="18" y="0"/>
                    <a:pt x="18" y="1"/>
                  </a:cubicBezTo>
                  <a:cubicBezTo>
                    <a:pt x="18" y="1"/>
                    <a:pt x="18" y="10"/>
                    <a:pt x="18" y="11"/>
                  </a:cubicBezTo>
                  <a:cubicBezTo>
                    <a:pt x="18" y="12"/>
                    <a:pt x="18" y="12"/>
                    <a:pt x="17" y="13"/>
                  </a:cubicBezTo>
                  <a:cubicBezTo>
                    <a:pt x="16" y="13"/>
                    <a:pt x="10" y="17"/>
                    <a:pt x="10" y="17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8" y="17"/>
                    <a:pt x="2" y="13"/>
                    <a:pt x="1" y="13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10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/>
          </p:spPr>
          <p:txBody>
            <a:bodyPr lIns="63898" tIns="31949" rIns="63898" bIns="31949"/>
            <a:lstStyle/>
            <a:p>
              <a:endParaRPr lang="zh-CN" altLang="en-US"/>
            </a:p>
          </p:txBody>
        </p:sp>
        <p:sp>
          <p:nvSpPr>
            <p:cNvPr id="70" name="Freeform 20"/>
            <p:cNvSpPr>
              <a:spLocks noChangeArrowheads="1"/>
            </p:cNvSpPr>
            <p:nvPr/>
          </p:nvSpPr>
          <p:spPr bwMode="auto">
            <a:xfrm>
              <a:off x="1176973" y="2668914"/>
              <a:ext cx="1569085" cy="1353008"/>
            </a:xfrm>
            <a:custGeom>
              <a:avLst/>
              <a:gdLst>
                <a:gd name="T0" fmla="*/ 2117019 w 18"/>
                <a:gd name="T1" fmla="*/ 0 h 17"/>
                <a:gd name="T2" fmla="*/ 2241550 w 18"/>
                <a:gd name="T3" fmla="*/ 114207 h 17"/>
                <a:gd name="T4" fmla="*/ 2241550 w 18"/>
                <a:gd name="T5" fmla="*/ 1256273 h 17"/>
                <a:gd name="T6" fmla="*/ 2117019 w 18"/>
                <a:gd name="T7" fmla="*/ 1484686 h 17"/>
                <a:gd name="T8" fmla="*/ 1245306 w 18"/>
                <a:gd name="T9" fmla="*/ 1941513 h 17"/>
                <a:gd name="T10" fmla="*/ 996244 w 18"/>
                <a:gd name="T11" fmla="*/ 1941513 h 17"/>
                <a:gd name="T12" fmla="*/ 124531 w 18"/>
                <a:gd name="T13" fmla="*/ 1484686 h 17"/>
                <a:gd name="T14" fmla="*/ 0 w 18"/>
                <a:gd name="T15" fmla="*/ 1256273 h 17"/>
                <a:gd name="T16" fmla="*/ 0 w 18"/>
                <a:gd name="T17" fmla="*/ 114207 h 17"/>
                <a:gd name="T18" fmla="*/ 124531 w 18"/>
                <a:gd name="T19" fmla="*/ 0 h 17"/>
                <a:gd name="T20" fmla="*/ 2117019 w 18"/>
                <a:gd name="T21" fmla="*/ 0 h 1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8" h="17">
                  <a:moveTo>
                    <a:pt x="17" y="0"/>
                  </a:moveTo>
                  <a:cubicBezTo>
                    <a:pt x="17" y="0"/>
                    <a:pt x="18" y="0"/>
                    <a:pt x="18" y="1"/>
                  </a:cubicBezTo>
                  <a:cubicBezTo>
                    <a:pt x="18" y="1"/>
                    <a:pt x="18" y="10"/>
                    <a:pt x="18" y="11"/>
                  </a:cubicBezTo>
                  <a:cubicBezTo>
                    <a:pt x="18" y="12"/>
                    <a:pt x="18" y="12"/>
                    <a:pt x="17" y="13"/>
                  </a:cubicBezTo>
                  <a:cubicBezTo>
                    <a:pt x="16" y="13"/>
                    <a:pt x="10" y="17"/>
                    <a:pt x="10" y="17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8" y="17"/>
                    <a:pt x="2" y="13"/>
                    <a:pt x="1" y="13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10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  <a:extLst/>
          </p:spPr>
          <p:txBody>
            <a:bodyPr lIns="67376" tIns="33688" rIns="67376" bIns="33688" anchor="ctr"/>
            <a:lstStyle/>
            <a:p>
              <a:endParaRPr lang="zh-CN" altLang="en-US"/>
            </a:p>
          </p:txBody>
        </p:sp>
        <p:sp>
          <p:nvSpPr>
            <p:cNvPr id="71" name="Freeform 21"/>
            <p:cNvSpPr>
              <a:spLocks noChangeArrowheads="1"/>
            </p:cNvSpPr>
            <p:nvPr/>
          </p:nvSpPr>
          <p:spPr bwMode="auto">
            <a:xfrm>
              <a:off x="1176973" y="2030578"/>
              <a:ext cx="1569085" cy="1354114"/>
            </a:xfrm>
            <a:custGeom>
              <a:avLst/>
              <a:gdLst>
                <a:gd name="T0" fmla="*/ 2117019 w 18"/>
                <a:gd name="T1" fmla="*/ 0 h 17"/>
                <a:gd name="T2" fmla="*/ 2241550 w 18"/>
                <a:gd name="T3" fmla="*/ 114300 h 17"/>
                <a:gd name="T4" fmla="*/ 2241550 w 18"/>
                <a:gd name="T5" fmla="*/ 1257300 h 17"/>
                <a:gd name="T6" fmla="*/ 2117019 w 18"/>
                <a:gd name="T7" fmla="*/ 1485900 h 17"/>
                <a:gd name="T8" fmla="*/ 1245306 w 18"/>
                <a:gd name="T9" fmla="*/ 1943100 h 17"/>
                <a:gd name="T10" fmla="*/ 996244 w 18"/>
                <a:gd name="T11" fmla="*/ 1943100 h 17"/>
                <a:gd name="T12" fmla="*/ 124531 w 18"/>
                <a:gd name="T13" fmla="*/ 1485900 h 17"/>
                <a:gd name="T14" fmla="*/ 0 w 18"/>
                <a:gd name="T15" fmla="*/ 1257300 h 17"/>
                <a:gd name="T16" fmla="*/ 0 w 18"/>
                <a:gd name="T17" fmla="*/ 114300 h 17"/>
                <a:gd name="T18" fmla="*/ 124531 w 18"/>
                <a:gd name="T19" fmla="*/ 0 h 17"/>
                <a:gd name="T20" fmla="*/ 2117019 w 18"/>
                <a:gd name="T21" fmla="*/ 0 h 1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8" h="17">
                  <a:moveTo>
                    <a:pt x="17" y="0"/>
                  </a:moveTo>
                  <a:cubicBezTo>
                    <a:pt x="17" y="0"/>
                    <a:pt x="18" y="0"/>
                    <a:pt x="18" y="1"/>
                  </a:cubicBezTo>
                  <a:cubicBezTo>
                    <a:pt x="18" y="1"/>
                    <a:pt x="18" y="10"/>
                    <a:pt x="18" y="11"/>
                  </a:cubicBezTo>
                  <a:cubicBezTo>
                    <a:pt x="18" y="12"/>
                    <a:pt x="18" y="12"/>
                    <a:pt x="17" y="13"/>
                  </a:cubicBezTo>
                  <a:cubicBezTo>
                    <a:pt x="16" y="13"/>
                    <a:pt x="10" y="17"/>
                    <a:pt x="10" y="17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8" y="17"/>
                    <a:pt x="2" y="13"/>
                    <a:pt x="1" y="13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10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/>
          </p:spPr>
          <p:txBody>
            <a:bodyPr lIns="63898" tIns="31949" rIns="63898" bIns="31949"/>
            <a:lstStyle/>
            <a:p>
              <a:endParaRPr lang="zh-CN" altLang="en-US"/>
            </a:p>
          </p:txBody>
        </p:sp>
        <p:sp>
          <p:nvSpPr>
            <p:cNvPr id="72" name="Freeform 22"/>
            <p:cNvSpPr>
              <a:spLocks noChangeArrowheads="1"/>
            </p:cNvSpPr>
            <p:nvPr/>
          </p:nvSpPr>
          <p:spPr bwMode="auto">
            <a:xfrm>
              <a:off x="1176973" y="1393348"/>
              <a:ext cx="1569085" cy="1355220"/>
            </a:xfrm>
            <a:custGeom>
              <a:avLst/>
              <a:gdLst>
                <a:gd name="T0" fmla="*/ 2117019 w 18"/>
                <a:gd name="T1" fmla="*/ 0 h 17"/>
                <a:gd name="T2" fmla="*/ 2241550 w 18"/>
                <a:gd name="T3" fmla="*/ 114393 h 17"/>
                <a:gd name="T4" fmla="*/ 2241550 w 18"/>
                <a:gd name="T5" fmla="*/ 1258327 h 17"/>
                <a:gd name="T6" fmla="*/ 2117019 w 18"/>
                <a:gd name="T7" fmla="*/ 1487114 h 17"/>
                <a:gd name="T8" fmla="*/ 1245306 w 18"/>
                <a:gd name="T9" fmla="*/ 1944687 h 17"/>
                <a:gd name="T10" fmla="*/ 996244 w 18"/>
                <a:gd name="T11" fmla="*/ 1944687 h 17"/>
                <a:gd name="T12" fmla="*/ 124531 w 18"/>
                <a:gd name="T13" fmla="*/ 1487114 h 17"/>
                <a:gd name="T14" fmla="*/ 0 w 18"/>
                <a:gd name="T15" fmla="*/ 1258327 h 17"/>
                <a:gd name="T16" fmla="*/ 0 w 18"/>
                <a:gd name="T17" fmla="*/ 114393 h 17"/>
                <a:gd name="T18" fmla="*/ 124531 w 18"/>
                <a:gd name="T19" fmla="*/ 0 h 17"/>
                <a:gd name="T20" fmla="*/ 2117019 w 18"/>
                <a:gd name="T21" fmla="*/ 0 h 1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8" h="17">
                  <a:moveTo>
                    <a:pt x="17" y="0"/>
                  </a:moveTo>
                  <a:cubicBezTo>
                    <a:pt x="17" y="0"/>
                    <a:pt x="18" y="0"/>
                    <a:pt x="18" y="1"/>
                  </a:cubicBezTo>
                  <a:cubicBezTo>
                    <a:pt x="18" y="1"/>
                    <a:pt x="18" y="10"/>
                    <a:pt x="18" y="11"/>
                  </a:cubicBezTo>
                  <a:cubicBezTo>
                    <a:pt x="18" y="12"/>
                    <a:pt x="18" y="12"/>
                    <a:pt x="17" y="13"/>
                  </a:cubicBezTo>
                  <a:cubicBezTo>
                    <a:pt x="16" y="13"/>
                    <a:pt x="10" y="17"/>
                    <a:pt x="10" y="17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8" y="17"/>
                    <a:pt x="2" y="13"/>
                    <a:pt x="1" y="13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10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  <a:extLst/>
          </p:spPr>
          <p:txBody>
            <a:bodyPr lIns="67376" tIns="33688" rIns="67376" bIns="33688" anchor="ctr"/>
            <a:lstStyle/>
            <a:p>
              <a:endParaRPr lang="zh-CN" altLang="en-US"/>
            </a:p>
          </p:txBody>
        </p:sp>
        <p:sp>
          <p:nvSpPr>
            <p:cNvPr id="81" name="文本框 58"/>
            <p:cNvSpPr txBox="1"/>
            <p:nvPr/>
          </p:nvSpPr>
          <p:spPr>
            <a:xfrm>
              <a:off x="1473677" y="2179928"/>
              <a:ext cx="990123" cy="424621"/>
            </a:xfrm>
            <a:prstGeom prst="rect">
              <a:avLst/>
            </a:prstGeom>
            <a:noFill/>
          </p:spPr>
          <p:txBody>
            <a:bodyPr lIns="63898" tIns="31949" rIns="63898" bIns="31949">
              <a:spAutoFit/>
            </a:bodyPr>
            <a:lstStyle/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zh-CN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 </a:t>
              </a:r>
              <a:r>
                <a:rPr lang="en-US" altLang="zh-CN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  <a:endParaRPr lang="zh-CN" altLang="en-US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2" name="文本框 59"/>
            <p:cNvSpPr txBox="1"/>
            <p:nvPr/>
          </p:nvSpPr>
          <p:spPr>
            <a:xfrm>
              <a:off x="1465898" y="2813840"/>
              <a:ext cx="991235" cy="424621"/>
            </a:xfrm>
            <a:prstGeom prst="rect">
              <a:avLst/>
            </a:prstGeom>
            <a:noFill/>
          </p:spPr>
          <p:txBody>
            <a:bodyPr lIns="63898" tIns="31949" rIns="63898" bIns="31949">
              <a:spAutoFit/>
            </a:bodyPr>
            <a:lstStyle/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zh-CN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 </a:t>
              </a:r>
              <a:r>
                <a:rPr lang="en-US" altLang="zh-CN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lang="zh-CN" altLang="en-US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文本框 60"/>
            <p:cNvSpPr txBox="1"/>
            <p:nvPr/>
          </p:nvSpPr>
          <p:spPr>
            <a:xfrm>
              <a:off x="1465898" y="3448857"/>
              <a:ext cx="991235" cy="424621"/>
            </a:xfrm>
            <a:prstGeom prst="rect">
              <a:avLst/>
            </a:prstGeom>
            <a:noFill/>
          </p:spPr>
          <p:txBody>
            <a:bodyPr lIns="63898" tIns="31949" rIns="63898" bIns="31949">
              <a:spAutoFit/>
            </a:bodyPr>
            <a:lstStyle/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zh-CN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 </a:t>
              </a:r>
              <a:r>
                <a:rPr lang="en-US" altLang="zh-CN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  <a:endParaRPr lang="zh-CN" altLang="en-US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4" name="文本框 61"/>
            <p:cNvSpPr txBox="1"/>
            <p:nvPr/>
          </p:nvSpPr>
          <p:spPr>
            <a:xfrm>
              <a:off x="1465898" y="4075024"/>
              <a:ext cx="991235" cy="424621"/>
            </a:xfrm>
            <a:prstGeom prst="rect">
              <a:avLst/>
            </a:prstGeom>
            <a:noFill/>
          </p:spPr>
          <p:txBody>
            <a:bodyPr lIns="63898" tIns="31949" rIns="63898" bIns="31949">
              <a:spAutoFit/>
            </a:bodyPr>
            <a:lstStyle/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zh-CN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 </a:t>
              </a:r>
              <a:r>
                <a:rPr lang="en-US" altLang="zh-CN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</a:t>
              </a:r>
              <a:endParaRPr lang="zh-CN" altLang="en-US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85" name="组合 62"/>
            <p:cNvGrpSpPr/>
            <p:nvPr/>
          </p:nvGrpSpPr>
          <p:grpSpPr>
            <a:xfrm>
              <a:off x="1695877" y="1607242"/>
              <a:ext cx="531875" cy="528640"/>
              <a:chOff x="3175" y="0"/>
              <a:chExt cx="971551" cy="969963"/>
            </a:xfrm>
            <a:solidFill>
              <a:schemeClr val="bg1"/>
            </a:solidFill>
          </p:grpSpPr>
          <p:sp>
            <p:nvSpPr>
              <p:cNvPr id="86" name="Freeform 47"/>
              <p:cNvSpPr/>
              <p:nvPr/>
            </p:nvSpPr>
            <p:spPr bwMode="auto">
              <a:xfrm>
                <a:off x="674688" y="98425"/>
                <a:ext cx="201613" cy="201613"/>
              </a:xfrm>
              <a:custGeom>
                <a:avLst/>
                <a:gdLst>
                  <a:gd name="T0" fmla="*/ 0 w 127"/>
                  <a:gd name="T1" fmla="*/ 0 h 127"/>
                  <a:gd name="T2" fmla="*/ 0 w 127"/>
                  <a:gd name="T3" fmla="*/ 21 h 127"/>
                  <a:gd name="T4" fmla="*/ 107 w 127"/>
                  <a:gd name="T5" fmla="*/ 21 h 127"/>
                  <a:gd name="T6" fmla="*/ 107 w 127"/>
                  <a:gd name="T7" fmla="*/ 127 h 127"/>
                  <a:gd name="T8" fmla="*/ 127 w 127"/>
                  <a:gd name="T9" fmla="*/ 127 h 127"/>
                  <a:gd name="T10" fmla="*/ 127 w 127"/>
                  <a:gd name="T11" fmla="*/ 0 h 127"/>
                  <a:gd name="T12" fmla="*/ 0 w 127"/>
                  <a:gd name="T1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127">
                    <a:moveTo>
                      <a:pt x="0" y="0"/>
                    </a:moveTo>
                    <a:lnTo>
                      <a:pt x="0" y="21"/>
                    </a:lnTo>
                    <a:lnTo>
                      <a:pt x="107" y="21"/>
                    </a:lnTo>
                    <a:lnTo>
                      <a:pt x="107" y="127"/>
                    </a:lnTo>
                    <a:lnTo>
                      <a:pt x="127" y="127"/>
                    </a:lnTo>
                    <a:lnTo>
                      <a:pt x="12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87" name="Freeform 48"/>
              <p:cNvSpPr/>
              <p:nvPr/>
            </p:nvSpPr>
            <p:spPr bwMode="auto">
              <a:xfrm>
                <a:off x="101600" y="671513"/>
                <a:ext cx="201613" cy="200025"/>
              </a:xfrm>
              <a:custGeom>
                <a:avLst/>
                <a:gdLst>
                  <a:gd name="T0" fmla="*/ 0 w 127"/>
                  <a:gd name="T1" fmla="*/ 0 h 126"/>
                  <a:gd name="T2" fmla="*/ 0 w 127"/>
                  <a:gd name="T3" fmla="*/ 126 h 126"/>
                  <a:gd name="T4" fmla="*/ 127 w 127"/>
                  <a:gd name="T5" fmla="*/ 126 h 126"/>
                  <a:gd name="T6" fmla="*/ 127 w 127"/>
                  <a:gd name="T7" fmla="*/ 106 h 126"/>
                  <a:gd name="T8" fmla="*/ 21 w 127"/>
                  <a:gd name="T9" fmla="*/ 106 h 126"/>
                  <a:gd name="T10" fmla="*/ 21 w 127"/>
                  <a:gd name="T11" fmla="*/ 0 h 126"/>
                  <a:gd name="T12" fmla="*/ 0 w 127"/>
                  <a:gd name="T13" fmla="*/ 0 h 126"/>
                  <a:gd name="T14" fmla="*/ 0 w 127"/>
                  <a:gd name="T1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126">
                    <a:moveTo>
                      <a:pt x="0" y="0"/>
                    </a:moveTo>
                    <a:lnTo>
                      <a:pt x="0" y="126"/>
                    </a:lnTo>
                    <a:lnTo>
                      <a:pt x="127" y="126"/>
                    </a:lnTo>
                    <a:lnTo>
                      <a:pt x="127" y="106"/>
                    </a:lnTo>
                    <a:lnTo>
                      <a:pt x="21" y="106"/>
                    </a:lnTo>
                    <a:lnTo>
                      <a:pt x="21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88" name="Freeform 49"/>
              <p:cNvSpPr/>
              <p:nvPr/>
            </p:nvSpPr>
            <p:spPr bwMode="auto">
              <a:xfrm>
                <a:off x="674688" y="671513"/>
                <a:ext cx="201613" cy="200025"/>
              </a:xfrm>
              <a:custGeom>
                <a:avLst/>
                <a:gdLst>
                  <a:gd name="T0" fmla="*/ 107 w 127"/>
                  <a:gd name="T1" fmla="*/ 0 h 126"/>
                  <a:gd name="T2" fmla="*/ 107 w 127"/>
                  <a:gd name="T3" fmla="*/ 106 h 126"/>
                  <a:gd name="T4" fmla="*/ 0 w 127"/>
                  <a:gd name="T5" fmla="*/ 106 h 126"/>
                  <a:gd name="T6" fmla="*/ 0 w 127"/>
                  <a:gd name="T7" fmla="*/ 126 h 126"/>
                  <a:gd name="T8" fmla="*/ 127 w 127"/>
                  <a:gd name="T9" fmla="*/ 126 h 126"/>
                  <a:gd name="T10" fmla="*/ 127 w 127"/>
                  <a:gd name="T11" fmla="*/ 0 h 126"/>
                  <a:gd name="T12" fmla="*/ 107 w 127"/>
                  <a:gd name="T13" fmla="*/ 0 h 126"/>
                  <a:gd name="T14" fmla="*/ 107 w 127"/>
                  <a:gd name="T1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126">
                    <a:moveTo>
                      <a:pt x="107" y="0"/>
                    </a:moveTo>
                    <a:lnTo>
                      <a:pt x="107" y="106"/>
                    </a:lnTo>
                    <a:lnTo>
                      <a:pt x="0" y="106"/>
                    </a:lnTo>
                    <a:lnTo>
                      <a:pt x="0" y="126"/>
                    </a:lnTo>
                    <a:lnTo>
                      <a:pt x="127" y="126"/>
                    </a:lnTo>
                    <a:lnTo>
                      <a:pt x="127" y="0"/>
                    </a:lnTo>
                    <a:lnTo>
                      <a:pt x="107" y="0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89" name="Freeform 50"/>
              <p:cNvSpPr/>
              <p:nvPr/>
            </p:nvSpPr>
            <p:spPr bwMode="auto">
              <a:xfrm>
                <a:off x="101600" y="98425"/>
                <a:ext cx="201613" cy="201613"/>
              </a:xfrm>
              <a:custGeom>
                <a:avLst/>
                <a:gdLst>
                  <a:gd name="T0" fmla="*/ 0 w 127"/>
                  <a:gd name="T1" fmla="*/ 0 h 127"/>
                  <a:gd name="T2" fmla="*/ 0 w 127"/>
                  <a:gd name="T3" fmla="*/ 127 h 127"/>
                  <a:gd name="T4" fmla="*/ 21 w 127"/>
                  <a:gd name="T5" fmla="*/ 127 h 127"/>
                  <a:gd name="T6" fmla="*/ 21 w 127"/>
                  <a:gd name="T7" fmla="*/ 21 h 127"/>
                  <a:gd name="T8" fmla="*/ 127 w 127"/>
                  <a:gd name="T9" fmla="*/ 21 h 127"/>
                  <a:gd name="T10" fmla="*/ 127 w 127"/>
                  <a:gd name="T11" fmla="*/ 0 h 127"/>
                  <a:gd name="T12" fmla="*/ 0 w 127"/>
                  <a:gd name="T1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127">
                    <a:moveTo>
                      <a:pt x="0" y="0"/>
                    </a:moveTo>
                    <a:lnTo>
                      <a:pt x="0" y="127"/>
                    </a:lnTo>
                    <a:lnTo>
                      <a:pt x="21" y="127"/>
                    </a:lnTo>
                    <a:lnTo>
                      <a:pt x="21" y="21"/>
                    </a:lnTo>
                    <a:lnTo>
                      <a:pt x="127" y="21"/>
                    </a:lnTo>
                    <a:lnTo>
                      <a:pt x="12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90" name="Rectangle 51"/>
              <p:cNvSpPr>
                <a:spLocks noChangeArrowheads="1"/>
              </p:cNvSpPr>
              <p:nvPr/>
            </p:nvSpPr>
            <p:spPr bwMode="auto">
              <a:xfrm>
                <a:off x="3175" y="469900"/>
                <a:ext cx="230188" cy="3175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91" name="Rectangle 52"/>
              <p:cNvSpPr>
                <a:spLocks noChangeArrowheads="1"/>
              </p:cNvSpPr>
              <p:nvPr/>
            </p:nvSpPr>
            <p:spPr bwMode="auto">
              <a:xfrm>
                <a:off x="744538" y="469900"/>
                <a:ext cx="230188" cy="3175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92" name="Rectangle 53"/>
              <p:cNvSpPr>
                <a:spLocks noChangeArrowheads="1"/>
              </p:cNvSpPr>
              <p:nvPr/>
            </p:nvSpPr>
            <p:spPr bwMode="auto">
              <a:xfrm>
                <a:off x="473075" y="741363"/>
                <a:ext cx="31750" cy="2286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93" name="Rectangle 54"/>
              <p:cNvSpPr>
                <a:spLocks noChangeArrowheads="1"/>
              </p:cNvSpPr>
              <p:nvPr/>
            </p:nvSpPr>
            <p:spPr bwMode="auto">
              <a:xfrm>
                <a:off x="473075" y="0"/>
                <a:ext cx="31750" cy="2286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94" name="Freeform 55"/>
              <p:cNvSpPr/>
              <p:nvPr/>
            </p:nvSpPr>
            <p:spPr bwMode="auto">
              <a:xfrm>
                <a:off x="407988" y="309563"/>
                <a:ext cx="163513" cy="169863"/>
              </a:xfrm>
              <a:custGeom>
                <a:avLst/>
                <a:gdLst>
                  <a:gd name="T0" fmla="*/ 180 w 360"/>
                  <a:gd name="T1" fmla="*/ 0 h 375"/>
                  <a:gd name="T2" fmla="*/ 0 w 360"/>
                  <a:gd name="T3" fmla="*/ 91 h 375"/>
                  <a:gd name="T4" fmla="*/ 0 w 360"/>
                  <a:gd name="T5" fmla="*/ 284 h 375"/>
                  <a:gd name="T6" fmla="*/ 180 w 360"/>
                  <a:gd name="T7" fmla="*/ 375 h 375"/>
                  <a:gd name="T8" fmla="*/ 360 w 360"/>
                  <a:gd name="T9" fmla="*/ 285 h 375"/>
                  <a:gd name="T10" fmla="*/ 360 w 360"/>
                  <a:gd name="T11" fmla="*/ 91 h 375"/>
                  <a:gd name="T12" fmla="*/ 180 w 360"/>
                  <a:gd name="T13" fmla="*/ 0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375">
                    <a:moveTo>
                      <a:pt x="180" y="0"/>
                    </a:moveTo>
                    <a:cubicBezTo>
                      <a:pt x="117" y="32"/>
                      <a:pt x="59" y="61"/>
                      <a:pt x="0" y="91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63" y="316"/>
                      <a:pt x="123" y="345"/>
                      <a:pt x="180" y="375"/>
                    </a:cubicBezTo>
                    <a:cubicBezTo>
                      <a:pt x="242" y="344"/>
                      <a:pt x="307" y="310"/>
                      <a:pt x="360" y="285"/>
                    </a:cubicBezTo>
                    <a:cubicBezTo>
                      <a:pt x="360" y="91"/>
                      <a:pt x="360" y="91"/>
                      <a:pt x="360" y="91"/>
                    </a:cubicBezTo>
                    <a:cubicBezTo>
                      <a:pt x="298" y="60"/>
                      <a:pt x="233" y="27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95" name="Freeform 56"/>
              <p:cNvSpPr/>
              <p:nvPr/>
            </p:nvSpPr>
            <p:spPr bwMode="auto">
              <a:xfrm>
                <a:off x="347663" y="477838"/>
                <a:ext cx="284163" cy="184150"/>
              </a:xfrm>
              <a:custGeom>
                <a:avLst/>
                <a:gdLst>
                  <a:gd name="T0" fmla="*/ 0 w 179"/>
                  <a:gd name="T1" fmla="*/ 0 h 116"/>
                  <a:gd name="T2" fmla="*/ 0 w 179"/>
                  <a:gd name="T3" fmla="*/ 74 h 116"/>
                  <a:gd name="T4" fmla="*/ 89 w 179"/>
                  <a:gd name="T5" fmla="*/ 116 h 116"/>
                  <a:gd name="T6" fmla="*/ 179 w 179"/>
                  <a:gd name="T7" fmla="*/ 67 h 116"/>
                  <a:gd name="T8" fmla="*/ 179 w 179"/>
                  <a:gd name="T9" fmla="*/ 0 h 116"/>
                  <a:gd name="T10" fmla="*/ 158 w 179"/>
                  <a:gd name="T11" fmla="*/ 0 h 116"/>
                  <a:gd name="T12" fmla="*/ 158 w 179"/>
                  <a:gd name="T13" fmla="*/ 55 h 116"/>
                  <a:gd name="T14" fmla="*/ 89 w 179"/>
                  <a:gd name="T15" fmla="*/ 93 h 116"/>
                  <a:gd name="T16" fmla="*/ 20 w 179"/>
                  <a:gd name="T17" fmla="*/ 61 h 116"/>
                  <a:gd name="T18" fmla="*/ 20 w 179"/>
                  <a:gd name="T19" fmla="*/ 0 h 116"/>
                  <a:gd name="T20" fmla="*/ 0 w 179"/>
                  <a:gd name="T2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9" h="116">
                    <a:moveTo>
                      <a:pt x="0" y="0"/>
                    </a:moveTo>
                    <a:lnTo>
                      <a:pt x="0" y="74"/>
                    </a:lnTo>
                    <a:lnTo>
                      <a:pt x="89" y="116"/>
                    </a:lnTo>
                    <a:lnTo>
                      <a:pt x="179" y="67"/>
                    </a:lnTo>
                    <a:lnTo>
                      <a:pt x="179" y="0"/>
                    </a:lnTo>
                    <a:lnTo>
                      <a:pt x="158" y="0"/>
                    </a:lnTo>
                    <a:lnTo>
                      <a:pt x="158" y="55"/>
                    </a:lnTo>
                    <a:lnTo>
                      <a:pt x="89" y="93"/>
                    </a:lnTo>
                    <a:lnTo>
                      <a:pt x="20" y="61"/>
                    </a:lnTo>
                    <a:lnTo>
                      <a:pt x="2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eaLnBrk="1" hangingPunct="1">
                  <a:lnSpc>
                    <a:spcPct val="130000"/>
                  </a:lnSpc>
                  <a:defRPr/>
                </a:pPr>
                <a:endParaRPr lang="zh-CN" altLang="en-US" sz="1400" noProof="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96" name="文本框 29"/>
          <p:cNvSpPr txBox="1">
            <a:spLocks noChangeArrowheads="1"/>
          </p:cNvSpPr>
          <p:nvPr/>
        </p:nvSpPr>
        <p:spPr bwMode="auto">
          <a:xfrm>
            <a:off x="5531962" y="1170145"/>
            <a:ext cx="975430" cy="233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898" tIns="31949" rIns="63898" bIns="31949">
            <a:spAutoFit/>
          </a:bodyPr>
          <a:lstStyle/>
          <a:p>
            <a:pPr eaLnBrk="1" hangingPunct="1"/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ea typeface="微软雅黑" pitchFamily="34" charset="-122"/>
              </a:rPr>
              <a:t>合理申请资源</a:t>
            </a:r>
          </a:p>
        </p:txBody>
      </p:sp>
      <p:sp>
        <p:nvSpPr>
          <p:cNvPr id="97" name="文本框 30"/>
          <p:cNvSpPr txBox="1">
            <a:spLocks noChangeArrowheads="1"/>
          </p:cNvSpPr>
          <p:nvPr/>
        </p:nvSpPr>
        <p:spPr bwMode="auto">
          <a:xfrm>
            <a:off x="5531962" y="1402468"/>
            <a:ext cx="2424888" cy="618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898" tIns="31949" rIns="63898" bIns="31949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800" dirty="0" smtClean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1. executor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数、内存申请尽量少，合适就行，因为目前是任务结束一次性释放资源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800" dirty="0" smtClean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2. </a:t>
            </a:r>
            <a:r>
              <a:rPr lang="zh-CN" altLang="en-US" sz="800" dirty="0" smtClean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并发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的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task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数要小于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4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，防止单机</a:t>
            </a:r>
            <a:r>
              <a:rPr lang="en-US" altLang="zh-CN" sz="800" dirty="0" err="1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cpu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压力过大</a:t>
            </a:r>
          </a:p>
        </p:txBody>
      </p:sp>
      <p:sp>
        <p:nvSpPr>
          <p:cNvPr id="98" name="文本框 31"/>
          <p:cNvSpPr txBox="1">
            <a:spLocks noChangeArrowheads="1"/>
          </p:cNvSpPr>
          <p:nvPr/>
        </p:nvSpPr>
        <p:spPr bwMode="auto">
          <a:xfrm>
            <a:off x="5531962" y="2159610"/>
            <a:ext cx="693301" cy="233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898" tIns="31949" rIns="63898" bIns="31949">
            <a:spAutoFit/>
          </a:bodyPr>
          <a:lstStyle/>
          <a:p>
            <a:pPr eaLnBrk="1" hangingPunct="1"/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ea typeface="微软雅黑" pitchFamily="34" charset="-122"/>
              </a:rPr>
              <a:t>网络优化</a:t>
            </a:r>
          </a:p>
        </p:txBody>
      </p:sp>
      <p:sp>
        <p:nvSpPr>
          <p:cNvPr id="99" name="文本框 32"/>
          <p:cNvSpPr txBox="1">
            <a:spLocks noChangeArrowheads="1"/>
          </p:cNvSpPr>
          <p:nvPr/>
        </p:nvSpPr>
        <p:spPr bwMode="auto">
          <a:xfrm>
            <a:off x="5531962" y="2393040"/>
            <a:ext cx="2496894" cy="433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898" tIns="31949" rIns="63898" bIns="31949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数据序列化：可以减少内存使用量，从而可以降低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executor-memory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的申请。建议使用</a:t>
            </a:r>
            <a:r>
              <a:rPr lang="en-US" altLang="zh-CN" sz="800" dirty="0" err="1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kryo</a:t>
            </a:r>
            <a:endParaRPr lang="en-US" altLang="zh-CN" sz="800" dirty="0">
              <a:solidFill>
                <a:schemeClr val="bg1">
                  <a:lumMod val="85000"/>
                </a:schemeClr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00" name="文本框 33"/>
          <p:cNvSpPr txBox="1">
            <a:spLocks noChangeArrowheads="1"/>
          </p:cNvSpPr>
          <p:nvPr/>
        </p:nvSpPr>
        <p:spPr bwMode="auto">
          <a:xfrm>
            <a:off x="5531962" y="2947244"/>
            <a:ext cx="693301" cy="233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898" tIns="31949" rIns="63898" bIns="31949">
            <a:spAutoFit/>
          </a:bodyPr>
          <a:lstStyle/>
          <a:p>
            <a:pPr eaLnBrk="1" hangingPunct="1"/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ea typeface="微软雅黑" pitchFamily="34" charset="-122"/>
              </a:rPr>
              <a:t>内存管理</a:t>
            </a:r>
          </a:p>
        </p:txBody>
      </p:sp>
      <p:sp>
        <p:nvSpPr>
          <p:cNvPr id="101" name="文本框 34"/>
          <p:cNvSpPr txBox="1">
            <a:spLocks noChangeArrowheads="1"/>
          </p:cNvSpPr>
          <p:nvPr/>
        </p:nvSpPr>
        <p:spPr bwMode="auto">
          <a:xfrm>
            <a:off x="5531962" y="3179567"/>
            <a:ext cx="2568900" cy="803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898" tIns="31949" rIns="63898" bIns="31949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800" dirty="0" smtClean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1. </a:t>
            </a:r>
            <a:r>
              <a:rPr lang="zh-CN" altLang="en-US" sz="800" dirty="0" smtClean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控制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RDD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的规模，尽量把初始的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RDD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数据降至最低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800" dirty="0" smtClean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2. </a:t>
            </a:r>
            <a:r>
              <a:rPr lang="zh-CN" altLang="en-US" sz="800" dirty="0" smtClean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调整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数据结构：用数组代替集合、数据类型用原始类型代替封装类型、避免嵌套、数据如果是数字类型，使用数字类型而不是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string</a:t>
            </a:r>
          </a:p>
        </p:txBody>
      </p:sp>
      <p:sp>
        <p:nvSpPr>
          <p:cNvPr id="102" name="文本框 35"/>
          <p:cNvSpPr txBox="1">
            <a:spLocks noChangeArrowheads="1"/>
          </p:cNvSpPr>
          <p:nvPr/>
        </p:nvSpPr>
        <p:spPr bwMode="auto">
          <a:xfrm>
            <a:off x="5531962" y="4047366"/>
            <a:ext cx="656432" cy="233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898" tIns="31949" rIns="63898" bIns="31949">
            <a:spAutoFit/>
          </a:bodyPr>
          <a:lstStyle/>
          <a:p>
            <a:pPr eaLnBrk="1" hangingPunct="1"/>
            <a:r>
              <a:rPr lang="en-US" altLang="zh-CN" sz="1100" dirty="0">
                <a:solidFill>
                  <a:schemeClr val="bg1">
                    <a:lumMod val="85000"/>
                  </a:schemeClr>
                </a:solidFill>
                <a:ea typeface="微软雅黑" pitchFamily="34" charset="-122"/>
              </a:rPr>
              <a:t>JVM</a:t>
            </a:r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ea typeface="微软雅黑" pitchFamily="34" charset="-122"/>
              </a:rPr>
              <a:t>调优</a:t>
            </a:r>
          </a:p>
        </p:txBody>
      </p:sp>
      <p:sp>
        <p:nvSpPr>
          <p:cNvPr id="103" name="文本框 36"/>
          <p:cNvSpPr txBox="1">
            <a:spLocks noChangeArrowheads="1"/>
          </p:cNvSpPr>
          <p:nvPr/>
        </p:nvSpPr>
        <p:spPr bwMode="auto">
          <a:xfrm>
            <a:off x="5531962" y="4279690"/>
            <a:ext cx="2496894" cy="433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898" tIns="31949" rIns="63898" bIns="31949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800" dirty="0" smtClean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1. Executor-memory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不要超过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32GB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内存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800" dirty="0" smtClean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2. Long-lived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RDD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保证在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old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区，尽量避免</a:t>
            </a:r>
            <a:r>
              <a:rPr lang="en-US" altLang="zh-CN" sz="800" dirty="0" err="1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fullGC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 </a:t>
            </a:r>
          </a:p>
        </p:txBody>
      </p:sp>
      <p:sp>
        <p:nvSpPr>
          <p:cNvPr id="47" name="平行四边形 46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平行四边形 47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平行四边形 48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平行四边形 49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TextBox 10"/>
          <p:cNvSpPr txBox="1"/>
          <p:nvPr/>
        </p:nvSpPr>
        <p:spPr>
          <a:xfrm>
            <a:off x="324214" y="71952"/>
            <a:ext cx="3916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Spark</a:t>
            </a:r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的工作原理和调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优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52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53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54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55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sp>
        <p:nvSpPr>
          <p:cNvPr id="2" name="矩形 1"/>
          <p:cNvSpPr/>
          <p:nvPr/>
        </p:nvSpPr>
        <p:spPr>
          <a:xfrm>
            <a:off x="857882" y="69603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kumimoji="1"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调优建议</a:t>
            </a:r>
            <a:endParaRPr kumimoji="1"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97778186"/>
      </p:ext>
    </p:extLst>
  </p:cSld>
  <p:clrMapOvr>
    <a:masterClrMapping/>
  </p:clrMapOvr>
  <p:transition xmlns:p14="http://schemas.microsoft.com/office/powerpoint/2010/main" spd="med" advTm="21396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00"/>
                            </p:stCondLst>
                            <p:childTnLst>
                              <p:par>
                                <p:cTn id="25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7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600"/>
                            </p:stCondLst>
                            <p:childTnLst>
                              <p:par>
                                <p:cTn id="33" presetID="2" presetClass="entr" presetSubtype="2" accel="4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350"/>
                            </p:stCondLst>
                            <p:childTnLst>
                              <p:par>
                                <p:cTn id="45" presetID="2" presetClass="entr" presetSubtype="2" accel="4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1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600"/>
                            </p:stCondLst>
                            <p:childTnLst>
                              <p:par>
                                <p:cTn id="58" presetID="2" presetClass="entr" presetSubtype="2" accel="4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35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850"/>
                            </p:stCondLst>
                            <p:childTnLst>
                              <p:par>
                                <p:cTn id="71" presetID="2" presetClass="entr" presetSubtype="2" accel="4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49" grpId="0" animBg="1"/>
      <p:bldP spid="51" grpId="0"/>
      <p:bldP spid="2" grpId="0"/>
    </p:bldLst>
  </p:timing>
  <p:extLst mod="1">
    <p:ext uri="{E180D4A7-C9FB-4DFB-919C-405C955672EB}">
      <p14:showEvtLst xmlns:p14="http://schemas.microsoft.com/office/powerpoint/2010/main">
        <p14:playEvt time="1315" objId="47"/>
        <p14:stopEvt time="2064" objId="47"/>
      </p14:showEvt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组合 19"/>
          <p:cNvPicPr>
            <a:picLocks noGrp="1" noChangeAspect="1" noChangeArrowheads="1"/>
          </p:cNvPicPr>
          <p:nvPr/>
        </p:nvPicPr>
        <p:blipFill>
          <a:blip r:embed="rId3">
            <a:duotone>
              <a:prstClr val="black"/>
              <a:srgbClr val="00A4E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0125" y="1162724"/>
            <a:ext cx="106680" cy="1742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" name="组合 23"/>
          <p:cNvPicPr>
            <a:picLocks noGrp="1"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09228" y="2163927"/>
            <a:ext cx="106680" cy="1761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组合 28"/>
          <p:cNvPicPr>
            <a:picLocks noGrp="1" noChangeAspect="1" noChangeArrowheads="1"/>
          </p:cNvPicPr>
          <p:nvPr/>
        </p:nvPicPr>
        <p:blipFill>
          <a:blip r:embed="rId3">
            <a:duotone>
              <a:prstClr val="black"/>
              <a:srgbClr val="07A9E6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60570" y="1162724"/>
            <a:ext cx="106680" cy="1742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" name="组合 33"/>
          <p:cNvPicPr>
            <a:picLocks noGrp="1"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68562" y="2163927"/>
            <a:ext cx="106680" cy="1761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1005682" y="2165034"/>
            <a:ext cx="1550193" cy="746754"/>
            <a:chOff x="1331651" y="2945166"/>
            <a:chExt cx="2099921" cy="1017295"/>
          </a:xfrm>
        </p:grpSpPr>
        <p:sp>
          <p:nvSpPr>
            <p:cNvPr id="55" name="矩形 6"/>
            <p:cNvSpPr>
              <a:spLocks noChangeArrowheads="1"/>
            </p:cNvSpPr>
            <p:nvPr/>
          </p:nvSpPr>
          <p:spPr bwMode="auto">
            <a:xfrm>
              <a:off x="1331651" y="2945166"/>
              <a:ext cx="2099921" cy="101729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417" tIns="48208" rIns="96417" bIns="48208" anchor="ctr"/>
            <a:lstStyle/>
            <a:p>
              <a:pPr algn="ctr" eaLnBrk="1" hangingPunct="1">
                <a:lnSpc>
                  <a:spcPct val="130000"/>
                </a:lnSpc>
              </a:pPr>
              <a:endParaRPr lang="zh-CN" altLang="en-US" sz="140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endParaRPr>
            </a:p>
          </p:txBody>
        </p:sp>
        <p:sp>
          <p:nvSpPr>
            <p:cNvPr id="56" name="文本框 63"/>
            <p:cNvSpPr txBox="1">
              <a:spLocks noChangeArrowheads="1"/>
            </p:cNvSpPr>
            <p:nvPr/>
          </p:nvSpPr>
          <p:spPr bwMode="auto">
            <a:xfrm>
              <a:off x="1419945" y="3543679"/>
              <a:ext cx="1923330" cy="395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417" tIns="48208" rIns="96417" bIns="48208" anchor="ctr"/>
            <a:lstStyle/>
            <a:p>
              <a:pPr algn="ctr" eaLnBrk="1" hangingPunct="1">
                <a:lnSpc>
                  <a:spcPct val="130000"/>
                </a:lnSpc>
              </a:pPr>
              <a:r>
                <a:rPr lang="zh-CN" altLang="en-US" sz="1500" dirty="0">
                  <a:solidFill>
                    <a:srgbClr val="FFFFFF"/>
                  </a:solidFill>
                  <a:latin typeface="Arial" pitchFamily="34" charset="0"/>
                  <a:ea typeface="微软雅黑" pitchFamily="34" charset="-122"/>
                  <a:sym typeface="Arial" pitchFamily="34" charset="0"/>
                </a:rPr>
                <a:t>治理方案</a:t>
              </a:r>
            </a:p>
          </p:txBody>
        </p:sp>
        <p:sp>
          <p:nvSpPr>
            <p:cNvPr id="57" name="文本框 67"/>
            <p:cNvSpPr txBox="1">
              <a:spLocks noChangeArrowheads="1"/>
            </p:cNvSpPr>
            <p:nvPr/>
          </p:nvSpPr>
          <p:spPr bwMode="auto">
            <a:xfrm>
              <a:off x="1843808" y="2945166"/>
              <a:ext cx="1075605" cy="7030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417" tIns="48208" rIns="96417" bIns="48208" anchor="ctr"/>
            <a:lstStyle/>
            <a:p>
              <a:pPr algn="ctr" eaLnBrk="1" hangingPunct="1">
                <a:lnSpc>
                  <a:spcPct val="130000"/>
                </a:lnSpc>
              </a:pPr>
              <a:r>
                <a:rPr lang="en-US" altLang="zh-CN" sz="2900">
                  <a:solidFill>
                    <a:srgbClr val="FFFFFF"/>
                  </a:solidFill>
                  <a:latin typeface="Arial" pitchFamily="34" charset="0"/>
                  <a:ea typeface="微软雅黑" pitchFamily="34" charset="-122"/>
                  <a:sym typeface="Arial" pitchFamily="34" charset="0"/>
                </a:rPr>
                <a:t>1</a:t>
              </a:r>
              <a:endParaRPr lang="zh-CN" altLang="en-US" sz="290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endParaRPr>
            </a:p>
          </p:txBody>
        </p:sp>
      </p:grpSp>
      <p:grpSp>
        <p:nvGrpSpPr>
          <p:cNvPr id="58" name="组合 57"/>
          <p:cNvGrpSpPr>
            <a:grpSpLocks/>
          </p:cNvGrpSpPr>
          <p:nvPr/>
        </p:nvGrpSpPr>
        <p:grpSpPr bwMode="auto">
          <a:xfrm>
            <a:off x="2784793" y="2160129"/>
            <a:ext cx="1550194" cy="751664"/>
            <a:chOff x="3742306" y="2938479"/>
            <a:chExt cx="2099921" cy="1023982"/>
          </a:xfrm>
        </p:grpSpPr>
        <p:sp>
          <p:nvSpPr>
            <p:cNvPr id="59" name="矩形 58"/>
            <p:cNvSpPr/>
            <p:nvPr/>
          </p:nvSpPr>
          <p:spPr>
            <a:xfrm flipV="1">
              <a:off x="3742306" y="2945166"/>
              <a:ext cx="2099921" cy="1017295"/>
            </a:xfrm>
            <a:prstGeom prst="rect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sz="1400" noProof="1">
                <a:solidFill>
                  <a:schemeClr val="bg1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60" name="文本框 64"/>
            <p:cNvSpPr txBox="1"/>
            <p:nvPr/>
          </p:nvSpPr>
          <p:spPr>
            <a:xfrm>
              <a:off x="3831120" y="3543486"/>
              <a:ext cx="1922293" cy="37735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hangingPunct="1">
                <a:spcBef>
                  <a:spcPts val="737"/>
                </a:spcBef>
                <a:defRPr/>
              </a:pPr>
              <a:r>
                <a:rPr lang="zh-CN" altLang="en-US" sz="1200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大数据团队职责</a:t>
              </a:r>
            </a:p>
          </p:txBody>
        </p:sp>
        <p:sp>
          <p:nvSpPr>
            <p:cNvPr id="61" name="文本框 68"/>
            <p:cNvSpPr txBox="1"/>
            <p:nvPr/>
          </p:nvSpPr>
          <p:spPr>
            <a:xfrm>
              <a:off x="4310786" y="2938479"/>
              <a:ext cx="1074797" cy="73374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hangingPunct="1">
                <a:spcBef>
                  <a:spcPts val="737"/>
                </a:spcBef>
                <a:defRPr/>
              </a:pPr>
              <a:r>
                <a:rPr lang="en-US" altLang="zh-CN" sz="2900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  <a:endParaRPr lang="zh-CN" altLang="en-US" sz="2900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组合 61"/>
          <p:cNvGrpSpPr>
            <a:grpSpLocks/>
          </p:cNvGrpSpPr>
          <p:nvPr/>
        </p:nvGrpSpPr>
        <p:grpSpPr bwMode="auto">
          <a:xfrm>
            <a:off x="4565015" y="2160126"/>
            <a:ext cx="1550194" cy="751662"/>
            <a:chOff x="6152961" y="2938480"/>
            <a:chExt cx="2099921" cy="1023981"/>
          </a:xfrm>
          <a:solidFill>
            <a:srgbClr val="0070C0"/>
          </a:solidFill>
        </p:grpSpPr>
        <p:sp>
          <p:nvSpPr>
            <p:cNvPr id="63" name="矩形 27"/>
            <p:cNvSpPr>
              <a:spLocks noChangeArrowheads="1"/>
            </p:cNvSpPr>
            <p:nvPr/>
          </p:nvSpPr>
          <p:spPr bwMode="auto">
            <a:xfrm>
              <a:off x="6152961" y="2945166"/>
              <a:ext cx="2099921" cy="10172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417" tIns="48208" rIns="96417" bIns="48208" anchor="ctr"/>
            <a:lstStyle/>
            <a:p>
              <a:pPr algn="ctr" eaLnBrk="1" hangingPunct="1">
                <a:lnSpc>
                  <a:spcPct val="130000"/>
                </a:lnSpc>
              </a:pPr>
              <a:endParaRPr lang="zh-CN" altLang="en-US" sz="140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endParaRPr>
            </a:p>
          </p:txBody>
        </p:sp>
        <p:sp>
          <p:nvSpPr>
            <p:cNvPr id="64" name="文本框 65"/>
            <p:cNvSpPr txBox="1">
              <a:spLocks noChangeArrowheads="1"/>
            </p:cNvSpPr>
            <p:nvPr/>
          </p:nvSpPr>
          <p:spPr bwMode="auto">
            <a:xfrm>
              <a:off x="6246353" y="3543679"/>
              <a:ext cx="1923330" cy="395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417" tIns="48208" rIns="96417" bIns="48208" anchor="ctr"/>
            <a:lstStyle/>
            <a:p>
              <a:pPr algn="ctr" eaLnBrk="1" hangingPunct="1"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FFFFFF"/>
                  </a:solidFill>
                  <a:latin typeface="Arial" pitchFamily="34" charset="0"/>
                  <a:ea typeface="微软雅黑" pitchFamily="34" charset="-122"/>
                  <a:sym typeface="Arial" pitchFamily="34" charset="0"/>
                </a:rPr>
                <a:t>各资源单元职责</a:t>
              </a:r>
            </a:p>
          </p:txBody>
        </p:sp>
        <p:sp>
          <p:nvSpPr>
            <p:cNvPr id="65" name="文本框 69"/>
            <p:cNvSpPr txBox="1">
              <a:spLocks noChangeArrowheads="1"/>
            </p:cNvSpPr>
            <p:nvPr/>
          </p:nvSpPr>
          <p:spPr bwMode="auto">
            <a:xfrm>
              <a:off x="6650896" y="2938480"/>
              <a:ext cx="1075605" cy="703016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6417" tIns="48208" rIns="96417" bIns="48208" anchor="ctr"/>
            <a:lstStyle/>
            <a:p>
              <a:pPr algn="ctr" eaLnBrk="1" hangingPunct="1">
                <a:lnSpc>
                  <a:spcPct val="130000"/>
                </a:lnSpc>
              </a:pPr>
              <a:r>
                <a:rPr lang="en-US" altLang="zh-CN" sz="2900">
                  <a:solidFill>
                    <a:srgbClr val="FFFFFF"/>
                  </a:solidFill>
                  <a:latin typeface="Arial" pitchFamily="34" charset="0"/>
                  <a:ea typeface="微软雅黑" pitchFamily="34" charset="-122"/>
                  <a:sym typeface="Arial" pitchFamily="34" charset="0"/>
                </a:rPr>
                <a:t>3</a:t>
              </a:r>
              <a:endParaRPr lang="zh-CN" altLang="en-US" sz="290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endParaRPr>
            </a:p>
          </p:txBody>
        </p:sp>
      </p:grpSp>
      <p:grpSp>
        <p:nvGrpSpPr>
          <p:cNvPr id="66" name="组合 65"/>
          <p:cNvGrpSpPr>
            <a:grpSpLocks/>
          </p:cNvGrpSpPr>
          <p:nvPr/>
        </p:nvGrpSpPr>
        <p:grpSpPr bwMode="auto">
          <a:xfrm>
            <a:off x="6344127" y="2165035"/>
            <a:ext cx="1550193" cy="762367"/>
            <a:chOff x="8563615" y="2945166"/>
            <a:chExt cx="2099921" cy="1038564"/>
          </a:xfrm>
        </p:grpSpPr>
        <p:sp>
          <p:nvSpPr>
            <p:cNvPr id="67" name="矩形 66"/>
            <p:cNvSpPr/>
            <p:nvPr/>
          </p:nvSpPr>
          <p:spPr>
            <a:xfrm flipV="1">
              <a:off x="8563615" y="2945166"/>
              <a:ext cx="2099921" cy="1017295"/>
            </a:xfrm>
            <a:prstGeom prst="rect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zh-CN" altLang="en-US" sz="1400" noProof="1">
                <a:solidFill>
                  <a:schemeClr val="bg1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68" name="文本框 66"/>
            <p:cNvSpPr txBox="1"/>
            <p:nvPr/>
          </p:nvSpPr>
          <p:spPr>
            <a:xfrm>
              <a:off x="8652428" y="3543486"/>
              <a:ext cx="1922294" cy="44024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hangingPunct="1">
                <a:spcBef>
                  <a:spcPts val="737"/>
                </a:spcBef>
                <a:defRPr/>
              </a:pPr>
              <a:r>
                <a:rPr lang="zh-CN" altLang="en-US" sz="1500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惩罚机制</a:t>
              </a:r>
            </a:p>
          </p:txBody>
        </p:sp>
        <p:sp>
          <p:nvSpPr>
            <p:cNvPr id="69" name="文本框 70"/>
            <p:cNvSpPr txBox="1"/>
            <p:nvPr/>
          </p:nvSpPr>
          <p:spPr>
            <a:xfrm>
              <a:off x="9087467" y="3041621"/>
              <a:ext cx="1076303" cy="73374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hangingPunct="1">
                <a:spcBef>
                  <a:spcPts val="737"/>
                </a:spcBef>
                <a:defRPr/>
              </a:pPr>
              <a:r>
                <a:rPr lang="en-US" altLang="zh-CN" sz="2900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4</a:t>
              </a:r>
              <a:endParaRPr lang="zh-CN" altLang="en-US" sz="2900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0" name="Text Placeholder 7"/>
          <p:cNvSpPr txBox="1">
            <a:spLocks noChangeArrowheads="1"/>
          </p:cNvSpPr>
          <p:nvPr/>
        </p:nvSpPr>
        <p:spPr bwMode="auto">
          <a:xfrm>
            <a:off x="1106805" y="1523350"/>
            <a:ext cx="1860233" cy="24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582" rIns="0" bIns="72582" anchor="ctr"/>
          <a:lstStyle/>
          <a:p>
            <a:pPr>
              <a:buFont typeface="Arial" pitchFamily="34" charset="0"/>
              <a:buNone/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Lato Regular"/>
                <a:ea typeface="微软雅黑" pitchFamily="34" charset="-122"/>
              </a:rPr>
              <a:t>以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Lato Regular"/>
                <a:ea typeface="微软雅黑" pitchFamily="34" charset="-122"/>
              </a:rPr>
              <a:t>Quota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Lato Regular"/>
                <a:ea typeface="微软雅黑" pitchFamily="34" charset="-122"/>
              </a:rPr>
              <a:t>制来推行自治</a:t>
            </a:r>
          </a:p>
        </p:txBody>
      </p:sp>
      <p:sp>
        <p:nvSpPr>
          <p:cNvPr id="72" name="Text Placeholder 7"/>
          <p:cNvSpPr txBox="1">
            <a:spLocks noChangeArrowheads="1"/>
          </p:cNvSpPr>
          <p:nvPr/>
        </p:nvSpPr>
        <p:spPr bwMode="auto">
          <a:xfrm>
            <a:off x="2923699" y="3197212"/>
            <a:ext cx="1860233" cy="727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582" rIns="0" bIns="72582" anchor="ctr"/>
          <a:lstStyle/>
          <a:p>
            <a:pPr>
              <a:buFont typeface="Arial" pitchFamily="34" charset="0"/>
              <a:buNone/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Lato Regular"/>
                <a:ea typeface="微软雅黑" pitchFamily="34" charset="-122"/>
              </a:rPr>
              <a:t>提供数据，辅助治理。包括集群级性能指标、任务性能指标数据、资源账单、排行榜、违规通告和处理</a:t>
            </a:r>
          </a:p>
        </p:txBody>
      </p:sp>
      <p:sp>
        <p:nvSpPr>
          <p:cNvPr id="74" name="Text Placeholder 7"/>
          <p:cNvSpPr txBox="1">
            <a:spLocks noChangeArrowheads="1"/>
          </p:cNvSpPr>
          <p:nvPr/>
        </p:nvSpPr>
        <p:spPr bwMode="auto">
          <a:xfrm>
            <a:off x="4750594" y="1232420"/>
            <a:ext cx="1860233" cy="71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582" rIns="0" bIns="72582" anchor="ctr"/>
          <a:lstStyle/>
          <a:p>
            <a:pPr>
              <a:buFont typeface="Arial" pitchFamily="34" charset="0"/>
              <a:buNone/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Lato Regular"/>
                <a:ea typeface="微软雅黑" pitchFamily="34" charset="-122"/>
              </a:rPr>
              <a:t>在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Lato Regular"/>
                <a:ea typeface="微软雅黑" pitchFamily="34" charset="-122"/>
              </a:rPr>
              <a:t>quota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Lato Regular"/>
                <a:ea typeface="微软雅黑" pitchFamily="34" charset="-122"/>
              </a:rPr>
              <a:t>制下，根据需要自行调整任务优先级、提交时间和任务调优</a:t>
            </a:r>
          </a:p>
        </p:txBody>
      </p:sp>
      <p:sp>
        <p:nvSpPr>
          <p:cNvPr id="76" name="Text Placeholder 7"/>
          <p:cNvSpPr txBox="1">
            <a:spLocks noChangeArrowheads="1"/>
          </p:cNvSpPr>
          <p:nvPr/>
        </p:nvSpPr>
        <p:spPr bwMode="auto">
          <a:xfrm>
            <a:off x="6497479" y="3276867"/>
            <a:ext cx="1860233" cy="24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582" rIns="0" bIns="72582" anchor="ctr"/>
          <a:lstStyle/>
          <a:p>
            <a:pPr>
              <a:buFont typeface="Arial" pitchFamily="34" charset="0"/>
              <a:buNone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Lato Regular"/>
                <a:ea typeface="微软雅黑" pitchFamily="34" charset="-122"/>
              </a:rPr>
              <a:t>kill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Lato Regular"/>
                <a:ea typeface="微软雅黑" pitchFamily="34" charset="-122"/>
              </a:rPr>
              <a:t>任务</a:t>
            </a:r>
          </a:p>
        </p:txBody>
      </p:sp>
      <p:sp>
        <p:nvSpPr>
          <p:cNvPr id="40" name="平行四边形 39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平行四边形 40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平行四边形 41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平行四边形 42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TextBox 10"/>
          <p:cNvSpPr txBox="1"/>
          <p:nvPr/>
        </p:nvSpPr>
        <p:spPr>
          <a:xfrm>
            <a:off x="324214" y="71952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共同治理</a:t>
            </a:r>
          </a:p>
        </p:txBody>
      </p:sp>
      <p:grpSp>
        <p:nvGrpSpPr>
          <p:cNvPr id="45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46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47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48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</p:spTree>
    <p:extLst>
      <p:ext uri="{BB962C8B-B14F-4D97-AF65-F5344CB8AC3E}">
        <p14:creationId xmlns:p14="http://schemas.microsoft.com/office/powerpoint/2010/main" val="1888115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7429">
        <p14:conveyor dir="l"/>
      </p:transition>
    </mc:Choice>
    <mc:Fallback xmlns="">
      <p:transition spd="slow" advTm="7429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4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9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4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3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4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7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4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100"/>
                            </p:stCondLst>
                            <p:childTnLst>
                              <p:par>
                                <p:cTn id="5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600"/>
                            </p:stCondLst>
                            <p:childTnLst>
                              <p:par>
                                <p:cTn id="6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250"/>
                            </p:stCondLst>
                            <p:childTnLst>
                              <p:par>
                                <p:cTn id="71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73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4" grpId="0"/>
    </p:bldLst>
  </p:timing>
  <p:extLst mod="1">
    <p:ext uri="{E180D4A7-C9FB-4DFB-919C-405C955672EB}">
      <p14:showEvtLst xmlns:p14="http://schemas.microsoft.com/office/powerpoint/2010/main">
        <p14:playEvt time="1314" objId="40"/>
        <p14:stopEvt time="2081" objId="40"/>
      </p14:showEvt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3"/>
          <p:cNvSpPr txBox="1">
            <a:spLocks noChangeArrowheads="1"/>
          </p:cNvSpPr>
          <p:nvPr/>
        </p:nvSpPr>
        <p:spPr bwMode="auto">
          <a:xfrm>
            <a:off x="1593661" y="1898284"/>
            <a:ext cx="299761" cy="704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30257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4829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9401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43973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en-US" sz="4200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2</a:t>
            </a:r>
            <a:endParaRPr lang="en-US" altLang="en-US" sz="4200" b="1" dirty="0">
              <a:solidFill>
                <a:srgbClr val="00A4E3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64" name="Text Placeholder 3"/>
          <p:cNvSpPr txBox="1">
            <a:spLocks noChangeArrowheads="1"/>
          </p:cNvSpPr>
          <p:nvPr/>
        </p:nvSpPr>
        <p:spPr bwMode="auto">
          <a:xfrm>
            <a:off x="2151926" y="2102184"/>
            <a:ext cx="1384995" cy="303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30257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4829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9401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43973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相关文档链接</a:t>
            </a:r>
          </a:p>
        </p:txBody>
      </p:sp>
      <p:sp>
        <p:nvSpPr>
          <p:cNvPr id="72" name="Text Placeholder 3"/>
          <p:cNvSpPr txBox="1"/>
          <p:nvPr/>
        </p:nvSpPr>
        <p:spPr>
          <a:xfrm>
            <a:off x="1592700" y="1175060"/>
            <a:ext cx="299761" cy="70429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693119" eaLnBrk="1" hangingPunct="1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4200" noProof="1" smtClean="0">
                <a:solidFill>
                  <a:srgbClr val="00A4E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</a:t>
            </a:r>
            <a:endParaRPr lang="en-US" sz="4200" noProof="1">
              <a:solidFill>
                <a:srgbClr val="00A4E3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Text Placeholder 3"/>
          <p:cNvSpPr txBox="1">
            <a:spLocks noChangeArrowheads="1"/>
          </p:cNvSpPr>
          <p:nvPr/>
        </p:nvSpPr>
        <p:spPr bwMode="auto">
          <a:xfrm>
            <a:off x="2151926" y="1367417"/>
            <a:ext cx="4193456" cy="303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defTabSz="992188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30257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34829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9401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4397375" indent="-739775" defTabSz="9921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执行配额和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kill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任务开始时间点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2019.10.28</a:t>
            </a:r>
          </a:p>
        </p:txBody>
      </p:sp>
      <p:sp>
        <p:nvSpPr>
          <p:cNvPr id="113" name="平行四边形 112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平行四边形 113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平行四边形 114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平行四边形 115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TextBox 10"/>
          <p:cNvSpPr txBox="1"/>
          <p:nvPr/>
        </p:nvSpPr>
        <p:spPr>
          <a:xfrm>
            <a:off x="324214" y="71952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附录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18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19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0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21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sp>
        <p:nvSpPr>
          <p:cNvPr id="122" name="Text Placeholder 3"/>
          <p:cNvSpPr txBox="1">
            <a:spLocks noChangeArrowheads="1"/>
          </p:cNvSpPr>
          <p:nvPr/>
        </p:nvSpPr>
        <p:spPr bwMode="auto">
          <a:xfrm>
            <a:off x="1593661" y="2603785"/>
            <a:ext cx="6507201" cy="1403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 eaLnBrk="1" hangingPunct="1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</a:t>
            </a:r>
            <a:r>
              <a:rPr lang="zh-CN" altLang="en-US" sz="12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规范                   </a:t>
            </a:r>
            <a:r>
              <a:rPr lang="en-US" altLang="zh-CN" sz="12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</a:t>
            </a: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://</a:t>
            </a:r>
            <a:r>
              <a:rPr lang="en-US" altLang="zh-CN" sz="12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docs.vdian.net/pages/viewpage.action?pageId=78130513</a:t>
            </a:r>
            <a:endParaRPr lang="en-US" altLang="zh-CN" sz="12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任务性能分析</a:t>
            </a:r>
            <a:r>
              <a:rPr lang="zh-CN" altLang="en-US" sz="12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链接         </a:t>
            </a:r>
            <a:r>
              <a:rPr lang="en-US" altLang="zh-CN" sz="12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://idc05-shunyi-bigdata-0089.host.idcvdian.com:7777/</a:t>
            </a:r>
          </a:p>
          <a:p>
            <a:pPr algn="just" eaLnBrk="1" hangingPunct="1">
              <a:lnSpc>
                <a:spcPct val="120000"/>
              </a:lnSpc>
            </a:pP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MR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参数调</a:t>
            </a:r>
            <a:r>
              <a:rPr lang="zh-CN" altLang="en-US" sz="12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                 </a:t>
            </a: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http://docs.vdian.net/pages/viewpage.action?pageId=69996677</a:t>
            </a:r>
          </a:p>
          <a:p>
            <a:pPr algn="just" eaLnBrk="1" hangingPunct="1">
              <a:lnSpc>
                <a:spcPct val="120000"/>
              </a:lnSpc>
            </a:pP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Spark</a:t>
            </a: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</a:t>
            </a:r>
            <a:r>
              <a:rPr lang="zh-CN" altLang="en-US" sz="12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                    </a:t>
            </a: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http://docs.vdian.net/pages/viewpage.action?pageId=80863883</a:t>
            </a:r>
          </a:p>
          <a:p>
            <a:pPr algn="just" eaLnBrk="1" hangingPunct="1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集群参数调</a:t>
            </a:r>
            <a:r>
              <a:rPr lang="zh-CN" altLang="en-US" sz="12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               </a:t>
            </a:r>
            <a:r>
              <a:rPr lang="en-US" altLang="zh-CN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</a:t>
            </a:r>
            <a:r>
              <a:rPr lang="en-US" altLang="zh-CN" sz="12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docs.vdian.net/pages/viewpage.action?pageId=70019014</a:t>
            </a:r>
            <a:endParaRPr lang="zh-CN" altLang="en-US" sz="12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lnSpc>
                <a:spcPct val="120000"/>
              </a:lnSpc>
            </a:pPr>
            <a:endParaRPr lang="en-US" altLang="zh-CN" sz="8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lnSpc>
                <a:spcPct val="120000"/>
              </a:lnSpc>
            </a:pPr>
            <a:r>
              <a:rPr lang="zh-CN" altLang="en-US" sz="8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endParaRPr lang="zh-CN" altLang="en-US" sz="8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312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8344">
        <p14:conveyor dir="l"/>
      </p:transition>
    </mc:Choice>
    <mc:Fallback xmlns="">
      <p:transition spd="slow" advTm="8344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50"/>
                            </p:stCondLst>
                            <p:childTnLst>
                              <p:par>
                                <p:cTn id="2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30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72" grpId="0"/>
      <p:bldP spid="115" grpId="0" animBg="1"/>
      <p:bldP spid="117" grpId="0"/>
    </p:bldLst>
  </p:timing>
  <p:extLst mod="1">
    <p:ext uri="{E180D4A7-C9FB-4DFB-919C-405C955672EB}">
      <p14:showEvtLst xmlns:p14="http://schemas.microsoft.com/office/powerpoint/2010/main">
        <p14:playEvt time="1315" objId="113"/>
        <p14:stopEvt time="2081" objId="113"/>
      </p14:showEvt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/>
          <p:cNvSpPr txBox="1"/>
          <p:nvPr/>
        </p:nvSpPr>
        <p:spPr>
          <a:xfrm>
            <a:off x="4860592" y="2655461"/>
            <a:ext cx="36728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00AEE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演示完毕 感谢聆听</a:t>
            </a:r>
          </a:p>
        </p:txBody>
      </p:sp>
      <p:sp>
        <p:nvSpPr>
          <p:cNvPr id="4" name="TextBox 6"/>
          <p:cNvSpPr txBox="1"/>
          <p:nvPr/>
        </p:nvSpPr>
        <p:spPr>
          <a:xfrm>
            <a:off x="6588736" y="3163872"/>
            <a:ext cx="175259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 listening</a:t>
            </a:r>
            <a:endParaRPr lang="zh-CN" altLang="en-US" sz="1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>
          <a:xfrm>
            <a:off x="7776822" y="3600246"/>
            <a:ext cx="540058" cy="0"/>
          </a:xfrm>
          <a:prstGeom prst="line">
            <a:avLst/>
          </a:prstGeom>
          <a:ln w="254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2209393"/>
      </p:ext>
    </p:extLst>
  </p:cSld>
  <p:clrMapOvr>
    <a:masterClrMapping/>
  </p:clrMapOvr>
  <p:transition xmlns:p14="http://schemas.microsoft.com/office/powerpoint/2010/main" spd="med" advTm="5872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17316" y="1061497"/>
            <a:ext cx="2272507" cy="3280186"/>
            <a:chOff x="4338319" y="1057626"/>
            <a:chExt cx="2272507" cy="3280186"/>
          </a:xfrm>
        </p:grpSpPr>
        <p:grpSp>
          <p:nvGrpSpPr>
            <p:cNvPr id="47" name="Group 4"/>
            <p:cNvGrpSpPr>
              <a:grpSpLocks noChangeAspect="1"/>
            </p:cNvGrpSpPr>
            <p:nvPr/>
          </p:nvGrpSpPr>
          <p:grpSpPr bwMode="auto">
            <a:xfrm rot="4351113">
              <a:off x="3834480" y="1561465"/>
              <a:ext cx="3280186" cy="2272507"/>
              <a:chOff x="940378" y="1114346"/>
              <a:chExt cx="7056438" cy="4867275"/>
            </a:xfrm>
          </p:grpSpPr>
          <p:sp>
            <p:nvSpPr>
              <p:cNvPr id="48" name="Arc 682"/>
              <p:cNvSpPr>
                <a:spLocks noChangeArrowheads="1"/>
              </p:cNvSpPr>
              <p:nvPr/>
            </p:nvSpPr>
            <p:spPr bwMode="auto">
              <a:xfrm rot="-2853595">
                <a:off x="3554195" y="1119903"/>
                <a:ext cx="1014413" cy="1003300"/>
              </a:xfrm>
              <a:custGeom>
                <a:avLst/>
                <a:gdLst>
                  <a:gd name="T0" fmla="*/ 152021 w 21600"/>
                  <a:gd name="T1" fmla="*/ -47 h 21356"/>
                  <a:gd name="T2" fmla="*/ 1014413 w 21600"/>
                  <a:gd name="T3" fmla="*/ 1003300 h 21356"/>
                  <a:gd name="T4" fmla="*/ 152021 w 21600"/>
                  <a:gd name="T5" fmla="*/ -47 h 21356"/>
                  <a:gd name="T6" fmla="*/ 1014413 w 21600"/>
                  <a:gd name="T7" fmla="*/ 1003300 h 21356"/>
                  <a:gd name="T8" fmla="*/ 0 w 21600"/>
                  <a:gd name="T9" fmla="*/ 1003300 h 21356"/>
                  <a:gd name="T10" fmla="*/ 152021 w 21600"/>
                  <a:gd name="T11" fmla="*/ -47 h 2135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356" fill="none">
                    <a:moveTo>
                      <a:pt x="3237" y="-1"/>
                    </a:moveTo>
                    <a:cubicBezTo>
                      <a:pt x="13795" y="1600"/>
                      <a:pt x="21600" y="10676"/>
                      <a:pt x="21600" y="21356"/>
                    </a:cubicBezTo>
                  </a:path>
                  <a:path w="21600" h="21356" stroke="0">
                    <a:moveTo>
                      <a:pt x="3237" y="-1"/>
                    </a:moveTo>
                    <a:cubicBezTo>
                      <a:pt x="13795" y="1600"/>
                      <a:pt x="21600" y="10676"/>
                      <a:pt x="21600" y="21356"/>
                    </a:cubicBezTo>
                    <a:lnTo>
                      <a:pt x="0" y="21356"/>
                    </a:lnTo>
                    <a:lnTo>
                      <a:pt x="3237" y="-1"/>
                    </a:lnTo>
                    <a:close/>
                  </a:path>
                </a:pathLst>
              </a:custGeom>
              <a:noFill/>
              <a:ln w="9525">
                <a:solidFill>
                  <a:srgbClr val="7F7F7F"/>
                </a:solidFill>
                <a:prstDash val="sysDot"/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9" name="Freeform 673"/>
              <p:cNvSpPr>
                <a:spLocks noEditPoints="1" noChangeArrowheads="1"/>
              </p:cNvSpPr>
              <p:nvPr/>
            </p:nvSpPr>
            <p:spPr bwMode="auto">
              <a:xfrm rot="-324743">
                <a:off x="4204278" y="1579484"/>
                <a:ext cx="2628900" cy="2630487"/>
              </a:xfrm>
              <a:custGeom>
                <a:avLst/>
                <a:gdLst>
                  <a:gd name="T0" fmla="*/ 2469660 w 1816"/>
                  <a:gd name="T1" fmla="*/ 1147217 h 1816"/>
                  <a:gd name="T2" fmla="*/ 2568099 w 1816"/>
                  <a:gd name="T3" fmla="*/ 906765 h 1816"/>
                  <a:gd name="T4" fmla="*/ 2284364 w 1816"/>
                  <a:gd name="T5" fmla="*/ 666313 h 1816"/>
                  <a:gd name="T6" fmla="*/ 2168553 w 1816"/>
                  <a:gd name="T7" fmla="*/ 312877 h 1816"/>
                  <a:gd name="T8" fmla="*/ 1907979 w 1816"/>
                  <a:gd name="T9" fmla="*/ 309980 h 1816"/>
                  <a:gd name="T10" fmla="*/ 1664777 w 1816"/>
                  <a:gd name="T11" fmla="*/ 199894 h 1816"/>
                  <a:gd name="T12" fmla="*/ 1415784 w 1816"/>
                  <a:gd name="T13" fmla="*/ 150645 h 1816"/>
                  <a:gd name="T14" fmla="*/ 1146525 w 1816"/>
                  <a:gd name="T15" fmla="*/ 159336 h 1816"/>
                  <a:gd name="T16" fmla="*/ 906218 w 1816"/>
                  <a:gd name="T17" fmla="*/ 60837 h 1816"/>
                  <a:gd name="T18" fmla="*/ 665911 w 1816"/>
                  <a:gd name="T19" fmla="*/ 341847 h 1816"/>
                  <a:gd name="T20" fmla="*/ 312689 w 1816"/>
                  <a:gd name="T21" fmla="*/ 457728 h 1816"/>
                  <a:gd name="T22" fmla="*/ 309793 w 1816"/>
                  <a:gd name="T23" fmla="*/ 718459 h 1816"/>
                  <a:gd name="T24" fmla="*/ 199773 w 1816"/>
                  <a:gd name="T25" fmla="*/ 964705 h 1816"/>
                  <a:gd name="T26" fmla="*/ 150554 w 1816"/>
                  <a:gd name="T27" fmla="*/ 1210951 h 1816"/>
                  <a:gd name="T28" fmla="*/ 156344 w 1816"/>
                  <a:gd name="T29" fmla="*/ 1480373 h 1816"/>
                  <a:gd name="T30" fmla="*/ 60801 w 1816"/>
                  <a:gd name="T31" fmla="*/ 1723722 h 1816"/>
                  <a:gd name="T32" fmla="*/ 341641 w 1816"/>
                  <a:gd name="T33" fmla="*/ 1964174 h 1816"/>
                  <a:gd name="T34" fmla="*/ 457452 w 1816"/>
                  <a:gd name="T35" fmla="*/ 2317610 h 1816"/>
                  <a:gd name="T36" fmla="*/ 718026 w 1816"/>
                  <a:gd name="T37" fmla="*/ 2320507 h 1816"/>
                  <a:gd name="T38" fmla="*/ 964123 w 1816"/>
                  <a:gd name="T39" fmla="*/ 2430593 h 1816"/>
                  <a:gd name="T40" fmla="*/ 1210220 w 1816"/>
                  <a:gd name="T41" fmla="*/ 2479842 h 1816"/>
                  <a:gd name="T42" fmla="*/ 1479480 w 1816"/>
                  <a:gd name="T43" fmla="*/ 2471151 h 1816"/>
                  <a:gd name="T44" fmla="*/ 1719787 w 1816"/>
                  <a:gd name="T45" fmla="*/ 2569650 h 1816"/>
                  <a:gd name="T46" fmla="*/ 1962989 w 1816"/>
                  <a:gd name="T47" fmla="*/ 2285743 h 1816"/>
                  <a:gd name="T48" fmla="*/ 2316211 w 1816"/>
                  <a:gd name="T49" fmla="*/ 2172759 h 1816"/>
                  <a:gd name="T50" fmla="*/ 2319107 w 1816"/>
                  <a:gd name="T51" fmla="*/ 1912028 h 1816"/>
                  <a:gd name="T52" fmla="*/ 2429127 w 1816"/>
                  <a:gd name="T53" fmla="*/ 1665782 h 1816"/>
                  <a:gd name="T54" fmla="*/ 2475451 w 1816"/>
                  <a:gd name="T55" fmla="*/ 1416639 h 1816"/>
                  <a:gd name="T56" fmla="*/ 1262335 w 1816"/>
                  <a:gd name="T57" fmla="*/ 2334992 h 1816"/>
                  <a:gd name="T58" fmla="*/ 1056771 w 1816"/>
                  <a:gd name="T59" fmla="*/ 2306022 h 1816"/>
                  <a:gd name="T60" fmla="*/ 871475 w 1816"/>
                  <a:gd name="T61" fmla="*/ 2236493 h 1816"/>
                  <a:gd name="T62" fmla="*/ 700654 w 1816"/>
                  <a:gd name="T63" fmla="*/ 2135098 h 1816"/>
                  <a:gd name="T64" fmla="*/ 555891 w 1816"/>
                  <a:gd name="T65" fmla="*/ 2001835 h 1816"/>
                  <a:gd name="T66" fmla="*/ 440080 w 1816"/>
                  <a:gd name="T67" fmla="*/ 1845397 h 1816"/>
                  <a:gd name="T68" fmla="*/ 353222 w 1816"/>
                  <a:gd name="T69" fmla="*/ 1665782 h 1816"/>
                  <a:gd name="T70" fmla="*/ 304003 w 1816"/>
                  <a:gd name="T71" fmla="*/ 1471682 h 1816"/>
                  <a:gd name="T72" fmla="*/ 292422 w 1816"/>
                  <a:gd name="T73" fmla="*/ 1263097 h 1816"/>
                  <a:gd name="T74" fmla="*/ 324270 w 1816"/>
                  <a:gd name="T75" fmla="*/ 1060306 h 1816"/>
                  <a:gd name="T76" fmla="*/ 393756 w 1816"/>
                  <a:gd name="T77" fmla="*/ 872001 h 1816"/>
                  <a:gd name="T78" fmla="*/ 495090 w 1816"/>
                  <a:gd name="T79" fmla="*/ 703974 h 1816"/>
                  <a:gd name="T80" fmla="*/ 625377 w 1816"/>
                  <a:gd name="T81" fmla="*/ 559123 h 1816"/>
                  <a:gd name="T82" fmla="*/ 784617 w 1816"/>
                  <a:gd name="T83" fmla="*/ 440346 h 1816"/>
                  <a:gd name="T84" fmla="*/ 961228 w 1816"/>
                  <a:gd name="T85" fmla="*/ 353435 h 1816"/>
                  <a:gd name="T86" fmla="*/ 1158106 w 1816"/>
                  <a:gd name="T87" fmla="*/ 304186 h 1816"/>
                  <a:gd name="T88" fmla="*/ 1366565 w 1816"/>
                  <a:gd name="T89" fmla="*/ 292598 h 1816"/>
                  <a:gd name="T90" fmla="*/ 1569233 w 1816"/>
                  <a:gd name="T91" fmla="*/ 324465 h 1816"/>
                  <a:gd name="T92" fmla="*/ 1757425 w 1816"/>
                  <a:gd name="T93" fmla="*/ 393994 h 1816"/>
                  <a:gd name="T94" fmla="*/ 1925351 w 1816"/>
                  <a:gd name="T95" fmla="*/ 495389 h 1816"/>
                  <a:gd name="T96" fmla="*/ 2070114 w 1816"/>
                  <a:gd name="T97" fmla="*/ 625755 h 1816"/>
                  <a:gd name="T98" fmla="*/ 2188820 w 1816"/>
                  <a:gd name="T99" fmla="*/ 785090 h 1816"/>
                  <a:gd name="T100" fmla="*/ 2272782 w 1816"/>
                  <a:gd name="T101" fmla="*/ 961808 h 1816"/>
                  <a:gd name="T102" fmla="*/ 2324897 w 1816"/>
                  <a:gd name="T103" fmla="*/ 1158805 h 1816"/>
                  <a:gd name="T104" fmla="*/ 2333583 w 1816"/>
                  <a:gd name="T105" fmla="*/ 1367390 h 1816"/>
                  <a:gd name="T106" fmla="*/ 2304630 w 1816"/>
                  <a:gd name="T107" fmla="*/ 1570181 h 1816"/>
                  <a:gd name="T108" fmla="*/ 2235144 w 1816"/>
                  <a:gd name="T109" fmla="*/ 1758486 h 1816"/>
                  <a:gd name="T110" fmla="*/ 2133810 w 1816"/>
                  <a:gd name="T111" fmla="*/ 1926513 h 1816"/>
                  <a:gd name="T112" fmla="*/ 2000628 w 1816"/>
                  <a:gd name="T113" fmla="*/ 2071364 h 1816"/>
                  <a:gd name="T114" fmla="*/ 1844283 w 1816"/>
                  <a:gd name="T115" fmla="*/ 2190141 h 1816"/>
                  <a:gd name="T116" fmla="*/ 1664777 w 1816"/>
                  <a:gd name="T117" fmla="*/ 2274155 h 1816"/>
                  <a:gd name="T118" fmla="*/ 1467899 w 1816"/>
                  <a:gd name="T119" fmla="*/ 2326301 h 181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1816" h="1816">
                    <a:moveTo>
                      <a:pt x="1816" y="978"/>
                    </a:moveTo>
                    <a:lnTo>
                      <a:pt x="1816" y="836"/>
                    </a:lnTo>
                    <a:lnTo>
                      <a:pt x="1710" y="836"/>
                    </a:lnTo>
                    <a:lnTo>
                      <a:pt x="1706" y="792"/>
                    </a:lnTo>
                    <a:lnTo>
                      <a:pt x="1698" y="750"/>
                    </a:lnTo>
                    <a:lnTo>
                      <a:pt x="1688" y="708"/>
                    </a:lnTo>
                    <a:lnTo>
                      <a:pt x="1678" y="666"/>
                    </a:lnTo>
                    <a:lnTo>
                      <a:pt x="1774" y="626"/>
                    </a:lnTo>
                    <a:lnTo>
                      <a:pt x="1718" y="494"/>
                    </a:lnTo>
                    <a:lnTo>
                      <a:pt x="1622" y="534"/>
                    </a:lnTo>
                    <a:lnTo>
                      <a:pt x="1602" y="496"/>
                    </a:lnTo>
                    <a:lnTo>
                      <a:pt x="1578" y="460"/>
                    </a:lnTo>
                    <a:lnTo>
                      <a:pt x="1552" y="424"/>
                    </a:lnTo>
                    <a:lnTo>
                      <a:pt x="1526" y="390"/>
                    </a:lnTo>
                    <a:lnTo>
                      <a:pt x="1600" y="316"/>
                    </a:lnTo>
                    <a:lnTo>
                      <a:pt x="1498" y="216"/>
                    </a:lnTo>
                    <a:lnTo>
                      <a:pt x="1426" y="290"/>
                    </a:lnTo>
                    <a:lnTo>
                      <a:pt x="1392" y="262"/>
                    </a:lnTo>
                    <a:lnTo>
                      <a:pt x="1356" y="236"/>
                    </a:lnTo>
                    <a:lnTo>
                      <a:pt x="1318" y="214"/>
                    </a:lnTo>
                    <a:lnTo>
                      <a:pt x="1280" y="192"/>
                    </a:lnTo>
                    <a:lnTo>
                      <a:pt x="1320" y="96"/>
                    </a:lnTo>
                    <a:lnTo>
                      <a:pt x="1188" y="42"/>
                    </a:lnTo>
                    <a:lnTo>
                      <a:pt x="1150" y="138"/>
                    </a:lnTo>
                    <a:lnTo>
                      <a:pt x="1108" y="126"/>
                    </a:lnTo>
                    <a:lnTo>
                      <a:pt x="1066" y="116"/>
                    </a:lnTo>
                    <a:lnTo>
                      <a:pt x="1022" y="110"/>
                    </a:lnTo>
                    <a:lnTo>
                      <a:pt x="978" y="104"/>
                    </a:lnTo>
                    <a:lnTo>
                      <a:pt x="978" y="0"/>
                    </a:lnTo>
                    <a:lnTo>
                      <a:pt x="836" y="0"/>
                    </a:lnTo>
                    <a:lnTo>
                      <a:pt x="836" y="104"/>
                    </a:lnTo>
                    <a:lnTo>
                      <a:pt x="792" y="110"/>
                    </a:lnTo>
                    <a:lnTo>
                      <a:pt x="750" y="116"/>
                    </a:lnTo>
                    <a:lnTo>
                      <a:pt x="706" y="126"/>
                    </a:lnTo>
                    <a:lnTo>
                      <a:pt x="666" y="138"/>
                    </a:lnTo>
                    <a:lnTo>
                      <a:pt x="626" y="42"/>
                    </a:lnTo>
                    <a:lnTo>
                      <a:pt x="494" y="96"/>
                    </a:lnTo>
                    <a:lnTo>
                      <a:pt x="534" y="192"/>
                    </a:lnTo>
                    <a:lnTo>
                      <a:pt x="496" y="214"/>
                    </a:lnTo>
                    <a:lnTo>
                      <a:pt x="460" y="236"/>
                    </a:lnTo>
                    <a:lnTo>
                      <a:pt x="424" y="262"/>
                    </a:lnTo>
                    <a:lnTo>
                      <a:pt x="390" y="290"/>
                    </a:lnTo>
                    <a:lnTo>
                      <a:pt x="316" y="216"/>
                    </a:lnTo>
                    <a:lnTo>
                      <a:pt x="216" y="316"/>
                    </a:lnTo>
                    <a:lnTo>
                      <a:pt x="288" y="390"/>
                    </a:lnTo>
                    <a:lnTo>
                      <a:pt x="262" y="424"/>
                    </a:lnTo>
                    <a:lnTo>
                      <a:pt x="236" y="460"/>
                    </a:lnTo>
                    <a:lnTo>
                      <a:pt x="214" y="496"/>
                    </a:lnTo>
                    <a:lnTo>
                      <a:pt x="192" y="534"/>
                    </a:lnTo>
                    <a:lnTo>
                      <a:pt x="96" y="494"/>
                    </a:lnTo>
                    <a:lnTo>
                      <a:pt x="42" y="626"/>
                    </a:lnTo>
                    <a:lnTo>
                      <a:pt x="138" y="666"/>
                    </a:lnTo>
                    <a:lnTo>
                      <a:pt x="126" y="708"/>
                    </a:lnTo>
                    <a:lnTo>
                      <a:pt x="116" y="750"/>
                    </a:lnTo>
                    <a:lnTo>
                      <a:pt x="108" y="792"/>
                    </a:lnTo>
                    <a:lnTo>
                      <a:pt x="104" y="836"/>
                    </a:lnTo>
                    <a:lnTo>
                      <a:pt x="0" y="836"/>
                    </a:lnTo>
                    <a:lnTo>
                      <a:pt x="0" y="978"/>
                    </a:lnTo>
                    <a:lnTo>
                      <a:pt x="104" y="978"/>
                    </a:lnTo>
                    <a:lnTo>
                      <a:pt x="108" y="1022"/>
                    </a:lnTo>
                    <a:lnTo>
                      <a:pt x="116" y="1066"/>
                    </a:lnTo>
                    <a:lnTo>
                      <a:pt x="126" y="1108"/>
                    </a:lnTo>
                    <a:lnTo>
                      <a:pt x="138" y="1150"/>
                    </a:lnTo>
                    <a:lnTo>
                      <a:pt x="42" y="1190"/>
                    </a:lnTo>
                    <a:lnTo>
                      <a:pt x="96" y="1320"/>
                    </a:lnTo>
                    <a:lnTo>
                      <a:pt x="192" y="1280"/>
                    </a:lnTo>
                    <a:lnTo>
                      <a:pt x="214" y="1320"/>
                    </a:lnTo>
                    <a:lnTo>
                      <a:pt x="236" y="1356"/>
                    </a:lnTo>
                    <a:lnTo>
                      <a:pt x="262" y="1392"/>
                    </a:lnTo>
                    <a:lnTo>
                      <a:pt x="288" y="1426"/>
                    </a:lnTo>
                    <a:lnTo>
                      <a:pt x="216" y="1500"/>
                    </a:lnTo>
                    <a:lnTo>
                      <a:pt x="316" y="1600"/>
                    </a:lnTo>
                    <a:lnTo>
                      <a:pt x="390" y="1526"/>
                    </a:lnTo>
                    <a:lnTo>
                      <a:pt x="424" y="1554"/>
                    </a:lnTo>
                    <a:lnTo>
                      <a:pt x="460" y="1578"/>
                    </a:lnTo>
                    <a:lnTo>
                      <a:pt x="496" y="1602"/>
                    </a:lnTo>
                    <a:lnTo>
                      <a:pt x="534" y="1622"/>
                    </a:lnTo>
                    <a:lnTo>
                      <a:pt x="494" y="1718"/>
                    </a:lnTo>
                    <a:lnTo>
                      <a:pt x="626" y="1774"/>
                    </a:lnTo>
                    <a:lnTo>
                      <a:pt x="666" y="1678"/>
                    </a:lnTo>
                    <a:lnTo>
                      <a:pt x="706" y="1690"/>
                    </a:lnTo>
                    <a:lnTo>
                      <a:pt x="750" y="1698"/>
                    </a:lnTo>
                    <a:lnTo>
                      <a:pt x="792" y="1706"/>
                    </a:lnTo>
                    <a:lnTo>
                      <a:pt x="836" y="1712"/>
                    </a:lnTo>
                    <a:lnTo>
                      <a:pt x="836" y="1816"/>
                    </a:lnTo>
                    <a:lnTo>
                      <a:pt x="978" y="1816"/>
                    </a:lnTo>
                    <a:lnTo>
                      <a:pt x="978" y="1712"/>
                    </a:lnTo>
                    <a:lnTo>
                      <a:pt x="1022" y="1706"/>
                    </a:lnTo>
                    <a:lnTo>
                      <a:pt x="1066" y="1698"/>
                    </a:lnTo>
                    <a:lnTo>
                      <a:pt x="1108" y="1690"/>
                    </a:lnTo>
                    <a:lnTo>
                      <a:pt x="1150" y="1678"/>
                    </a:lnTo>
                    <a:lnTo>
                      <a:pt x="1188" y="1774"/>
                    </a:lnTo>
                    <a:lnTo>
                      <a:pt x="1320" y="1718"/>
                    </a:lnTo>
                    <a:lnTo>
                      <a:pt x="1280" y="1622"/>
                    </a:lnTo>
                    <a:lnTo>
                      <a:pt x="1318" y="1602"/>
                    </a:lnTo>
                    <a:lnTo>
                      <a:pt x="1356" y="1578"/>
                    </a:lnTo>
                    <a:lnTo>
                      <a:pt x="1392" y="1554"/>
                    </a:lnTo>
                    <a:lnTo>
                      <a:pt x="1426" y="1526"/>
                    </a:lnTo>
                    <a:lnTo>
                      <a:pt x="1498" y="1600"/>
                    </a:lnTo>
                    <a:lnTo>
                      <a:pt x="1600" y="1500"/>
                    </a:lnTo>
                    <a:lnTo>
                      <a:pt x="1526" y="1426"/>
                    </a:lnTo>
                    <a:lnTo>
                      <a:pt x="1552" y="1392"/>
                    </a:lnTo>
                    <a:lnTo>
                      <a:pt x="1578" y="1356"/>
                    </a:lnTo>
                    <a:lnTo>
                      <a:pt x="1602" y="1320"/>
                    </a:lnTo>
                    <a:lnTo>
                      <a:pt x="1622" y="1280"/>
                    </a:lnTo>
                    <a:lnTo>
                      <a:pt x="1718" y="1320"/>
                    </a:lnTo>
                    <a:lnTo>
                      <a:pt x="1774" y="1190"/>
                    </a:lnTo>
                    <a:lnTo>
                      <a:pt x="1678" y="1150"/>
                    </a:lnTo>
                    <a:lnTo>
                      <a:pt x="1688" y="1108"/>
                    </a:lnTo>
                    <a:lnTo>
                      <a:pt x="1698" y="1066"/>
                    </a:lnTo>
                    <a:lnTo>
                      <a:pt x="1706" y="1022"/>
                    </a:lnTo>
                    <a:lnTo>
                      <a:pt x="1710" y="978"/>
                    </a:lnTo>
                    <a:lnTo>
                      <a:pt x="1816" y="978"/>
                    </a:lnTo>
                    <a:close/>
                    <a:moveTo>
                      <a:pt x="908" y="1614"/>
                    </a:moveTo>
                    <a:lnTo>
                      <a:pt x="908" y="1614"/>
                    </a:lnTo>
                    <a:lnTo>
                      <a:pt x="872" y="1612"/>
                    </a:lnTo>
                    <a:lnTo>
                      <a:pt x="836" y="1610"/>
                    </a:lnTo>
                    <a:lnTo>
                      <a:pt x="800" y="1606"/>
                    </a:lnTo>
                    <a:lnTo>
                      <a:pt x="766" y="1600"/>
                    </a:lnTo>
                    <a:lnTo>
                      <a:pt x="730" y="1592"/>
                    </a:lnTo>
                    <a:lnTo>
                      <a:pt x="698" y="1582"/>
                    </a:lnTo>
                    <a:lnTo>
                      <a:pt x="664" y="1570"/>
                    </a:lnTo>
                    <a:lnTo>
                      <a:pt x="632" y="1558"/>
                    </a:lnTo>
                    <a:lnTo>
                      <a:pt x="602" y="1544"/>
                    </a:lnTo>
                    <a:lnTo>
                      <a:pt x="570" y="1528"/>
                    </a:lnTo>
                    <a:lnTo>
                      <a:pt x="542" y="1512"/>
                    </a:lnTo>
                    <a:lnTo>
                      <a:pt x="512" y="1492"/>
                    </a:lnTo>
                    <a:lnTo>
                      <a:pt x="484" y="1474"/>
                    </a:lnTo>
                    <a:lnTo>
                      <a:pt x="458" y="1452"/>
                    </a:lnTo>
                    <a:lnTo>
                      <a:pt x="432" y="1430"/>
                    </a:lnTo>
                    <a:lnTo>
                      <a:pt x="408" y="1406"/>
                    </a:lnTo>
                    <a:lnTo>
                      <a:pt x="384" y="1382"/>
                    </a:lnTo>
                    <a:lnTo>
                      <a:pt x="362" y="1356"/>
                    </a:lnTo>
                    <a:lnTo>
                      <a:pt x="342" y="1330"/>
                    </a:lnTo>
                    <a:lnTo>
                      <a:pt x="322" y="1302"/>
                    </a:lnTo>
                    <a:lnTo>
                      <a:pt x="304" y="1274"/>
                    </a:lnTo>
                    <a:lnTo>
                      <a:pt x="286" y="1244"/>
                    </a:lnTo>
                    <a:lnTo>
                      <a:pt x="272" y="1214"/>
                    </a:lnTo>
                    <a:lnTo>
                      <a:pt x="256" y="1182"/>
                    </a:lnTo>
                    <a:lnTo>
                      <a:pt x="244" y="1150"/>
                    </a:lnTo>
                    <a:lnTo>
                      <a:pt x="234" y="1118"/>
                    </a:lnTo>
                    <a:lnTo>
                      <a:pt x="224" y="1084"/>
                    </a:lnTo>
                    <a:lnTo>
                      <a:pt x="216" y="1050"/>
                    </a:lnTo>
                    <a:lnTo>
                      <a:pt x="210" y="1016"/>
                    </a:lnTo>
                    <a:lnTo>
                      <a:pt x="206" y="980"/>
                    </a:lnTo>
                    <a:lnTo>
                      <a:pt x="202" y="944"/>
                    </a:lnTo>
                    <a:lnTo>
                      <a:pt x="202" y="908"/>
                    </a:lnTo>
                    <a:lnTo>
                      <a:pt x="202" y="872"/>
                    </a:lnTo>
                    <a:lnTo>
                      <a:pt x="206" y="836"/>
                    </a:lnTo>
                    <a:lnTo>
                      <a:pt x="210" y="800"/>
                    </a:lnTo>
                    <a:lnTo>
                      <a:pt x="216" y="766"/>
                    </a:lnTo>
                    <a:lnTo>
                      <a:pt x="224" y="732"/>
                    </a:lnTo>
                    <a:lnTo>
                      <a:pt x="234" y="698"/>
                    </a:lnTo>
                    <a:lnTo>
                      <a:pt x="244" y="664"/>
                    </a:lnTo>
                    <a:lnTo>
                      <a:pt x="256" y="632"/>
                    </a:lnTo>
                    <a:lnTo>
                      <a:pt x="272" y="602"/>
                    </a:lnTo>
                    <a:lnTo>
                      <a:pt x="286" y="572"/>
                    </a:lnTo>
                    <a:lnTo>
                      <a:pt x="304" y="542"/>
                    </a:lnTo>
                    <a:lnTo>
                      <a:pt x="322" y="512"/>
                    </a:lnTo>
                    <a:lnTo>
                      <a:pt x="342" y="486"/>
                    </a:lnTo>
                    <a:lnTo>
                      <a:pt x="362" y="458"/>
                    </a:lnTo>
                    <a:lnTo>
                      <a:pt x="384" y="432"/>
                    </a:lnTo>
                    <a:lnTo>
                      <a:pt x="408" y="408"/>
                    </a:lnTo>
                    <a:lnTo>
                      <a:pt x="432" y="386"/>
                    </a:lnTo>
                    <a:lnTo>
                      <a:pt x="458" y="362"/>
                    </a:lnTo>
                    <a:lnTo>
                      <a:pt x="484" y="342"/>
                    </a:lnTo>
                    <a:lnTo>
                      <a:pt x="512" y="322"/>
                    </a:lnTo>
                    <a:lnTo>
                      <a:pt x="542" y="304"/>
                    </a:lnTo>
                    <a:lnTo>
                      <a:pt x="570" y="286"/>
                    </a:lnTo>
                    <a:lnTo>
                      <a:pt x="602" y="272"/>
                    </a:lnTo>
                    <a:lnTo>
                      <a:pt x="632" y="258"/>
                    </a:lnTo>
                    <a:lnTo>
                      <a:pt x="664" y="244"/>
                    </a:lnTo>
                    <a:lnTo>
                      <a:pt x="698" y="234"/>
                    </a:lnTo>
                    <a:lnTo>
                      <a:pt x="730" y="224"/>
                    </a:lnTo>
                    <a:lnTo>
                      <a:pt x="766" y="216"/>
                    </a:lnTo>
                    <a:lnTo>
                      <a:pt x="800" y="210"/>
                    </a:lnTo>
                    <a:lnTo>
                      <a:pt x="836" y="206"/>
                    </a:lnTo>
                    <a:lnTo>
                      <a:pt x="872" y="202"/>
                    </a:lnTo>
                    <a:lnTo>
                      <a:pt x="908" y="202"/>
                    </a:lnTo>
                    <a:lnTo>
                      <a:pt x="944" y="202"/>
                    </a:lnTo>
                    <a:lnTo>
                      <a:pt x="980" y="206"/>
                    </a:lnTo>
                    <a:lnTo>
                      <a:pt x="1014" y="210"/>
                    </a:lnTo>
                    <a:lnTo>
                      <a:pt x="1050" y="216"/>
                    </a:lnTo>
                    <a:lnTo>
                      <a:pt x="1084" y="224"/>
                    </a:lnTo>
                    <a:lnTo>
                      <a:pt x="1118" y="234"/>
                    </a:lnTo>
                    <a:lnTo>
                      <a:pt x="1150" y="244"/>
                    </a:lnTo>
                    <a:lnTo>
                      <a:pt x="1182" y="258"/>
                    </a:lnTo>
                    <a:lnTo>
                      <a:pt x="1214" y="272"/>
                    </a:lnTo>
                    <a:lnTo>
                      <a:pt x="1244" y="286"/>
                    </a:lnTo>
                    <a:lnTo>
                      <a:pt x="1274" y="304"/>
                    </a:lnTo>
                    <a:lnTo>
                      <a:pt x="1302" y="322"/>
                    </a:lnTo>
                    <a:lnTo>
                      <a:pt x="1330" y="342"/>
                    </a:lnTo>
                    <a:lnTo>
                      <a:pt x="1356" y="362"/>
                    </a:lnTo>
                    <a:lnTo>
                      <a:pt x="1382" y="386"/>
                    </a:lnTo>
                    <a:lnTo>
                      <a:pt x="1406" y="408"/>
                    </a:lnTo>
                    <a:lnTo>
                      <a:pt x="1430" y="432"/>
                    </a:lnTo>
                    <a:lnTo>
                      <a:pt x="1452" y="458"/>
                    </a:lnTo>
                    <a:lnTo>
                      <a:pt x="1474" y="486"/>
                    </a:lnTo>
                    <a:lnTo>
                      <a:pt x="1492" y="512"/>
                    </a:lnTo>
                    <a:lnTo>
                      <a:pt x="1512" y="542"/>
                    </a:lnTo>
                    <a:lnTo>
                      <a:pt x="1528" y="572"/>
                    </a:lnTo>
                    <a:lnTo>
                      <a:pt x="1544" y="602"/>
                    </a:lnTo>
                    <a:lnTo>
                      <a:pt x="1558" y="632"/>
                    </a:lnTo>
                    <a:lnTo>
                      <a:pt x="1570" y="664"/>
                    </a:lnTo>
                    <a:lnTo>
                      <a:pt x="1582" y="698"/>
                    </a:lnTo>
                    <a:lnTo>
                      <a:pt x="1592" y="732"/>
                    </a:lnTo>
                    <a:lnTo>
                      <a:pt x="1598" y="766"/>
                    </a:lnTo>
                    <a:lnTo>
                      <a:pt x="1606" y="800"/>
                    </a:lnTo>
                    <a:lnTo>
                      <a:pt x="1610" y="836"/>
                    </a:lnTo>
                    <a:lnTo>
                      <a:pt x="1612" y="872"/>
                    </a:lnTo>
                    <a:lnTo>
                      <a:pt x="1614" y="908"/>
                    </a:lnTo>
                    <a:lnTo>
                      <a:pt x="1612" y="944"/>
                    </a:lnTo>
                    <a:lnTo>
                      <a:pt x="1610" y="980"/>
                    </a:lnTo>
                    <a:lnTo>
                      <a:pt x="1606" y="1016"/>
                    </a:lnTo>
                    <a:lnTo>
                      <a:pt x="1598" y="1050"/>
                    </a:lnTo>
                    <a:lnTo>
                      <a:pt x="1592" y="1084"/>
                    </a:lnTo>
                    <a:lnTo>
                      <a:pt x="1582" y="1118"/>
                    </a:lnTo>
                    <a:lnTo>
                      <a:pt x="1570" y="1150"/>
                    </a:lnTo>
                    <a:lnTo>
                      <a:pt x="1558" y="1182"/>
                    </a:lnTo>
                    <a:lnTo>
                      <a:pt x="1544" y="1214"/>
                    </a:lnTo>
                    <a:lnTo>
                      <a:pt x="1528" y="1244"/>
                    </a:lnTo>
                    <a:lnTo>
                      <a:pt x="1512" y="1274"/>
                    </a:lnTo>
                    <a:lnTo>
                      <a:pt x="1492" y="1302"/>
                    </a:lnTo>
                    <a:lnTo>
                      <a:pt x="1474" y="1330"/>
                    </a:lnTo>
                    <a:lnTo>
                      <a:pt x="1452" y="1356"/>
                    </a:lnTo>
                    <a:lnTo>
                      <a:pt x="1430" y="1382"/>
                    </a:lnTo>
                    <a:lnTo>
                      <a:pt x="1406" y="1406"/>
                    </a:lnTo>
                    <a:lnTo>
                      <a:pt x="1382" y="1430"/>
                    </a:lnTo>
                    <a:lnTo>
                      <a:pt x="1356" y="1452"/>
                    </a:lnTo>
                    <a:lnTo>
                      <a:pt x="1330" y="1474"/>
                    </a:lnTo>
                    <a:lnTo>
                      <a:pt x="1302" y="1492"/>
                    </a:lnTo>
                    <a:lnTo>
                      <a:pt x="1274" y="1512"/>
                    </a:lnTo>
                    <a:lnTo>
                      <a:pt x="1244" y="1528"/>
                    </a:lnTo>
                    <a:lnTo>
                      <a:pt x="1214" y="1544"/>
                    </a:lnTo>
                    <a:lnTo>
                      <a:pt x="1182" y="1558"/>
                    </a:lnTo>
                    <a:lnTo>
                      <a:pt x="1150" y="1570"/>
                    </a:lnTo>
                    <a:lnTo>
                      <a:pt x="1118" y="1582"/>
                    </a:lnTo>
                    <a:lnTo>
                      <a:pt x="1084" y="1592"/>
                    </a:lnTo>
                    <a:lnTo>
                      <a:pt x="1050" y="1600"/>
                    </a:lnTo>
                    <a:lnTo>
                      <a:pt x="1014" y="1606"/>
                    </a:lnTo>
                    <a:lnTo>
                      <a:pt x="980" y="1610"/>
                    </a:lnTo>
                    <a:lnTo>
                      <a:pt x="944" y="1612"/>
                    </a:lnTo>
                    <a:lnTo>
                      <a:pt x="908" y="1614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0" name="Freeform 675"/>
              <p:cNvSpPr>
                <a:spLocks noEditPoints="1" noChangeArrowheads="1"/>
              </p:cNvSpPr>
              <p:nvPr/>
            </p:nvSpPr>
            <p:spPr bwMode="auto">
              <a:xfrm rot="-324743">
                <a:off x="940378" y="1649334"/>
                <a:ext cx="3429000" cy="3429000"/>
              </a:xfrm>
              <a:custGeom>
                <a:avLst/>
                <a:gdLst>
                  <a:gd name="T0" fmla="*/ 3285144 w 2622"/>
                  <a:gd name="T1" fmla="*/ 1506563 h 2622"/>
                  <a:gd name="T2" fmla="*/ 3217140 w 2622"/>
                  <a:gd name="T3" fmla="*/ 1216236 h 2622"/>
                  <a:gd name="T4" fmla="*/ 3245911 w 2622"/>
                  <a:gd name="T5" fmla="*/ 938986 h 2622"/>
                  <a:gd name="T6" fmla="*/ 2934659 w 2622"/>
                  <a:gd name="T7" fmla="*/ 706201 h 2622"/>
                  <a:gd name="T8" fmla="*/ 2722799 w 2622"/>
                  <a:gd name="T9" fmla="*/ 494341 h 2622"/>
                  <a:gd name="T10" fmla="*/ 2492629 w 2622"/>
                  <a:gd name="T11" fmla="*/ 183089 h 2622"/>
                  <a:gd name="T12" fmla="*/ 2215380 w 2622"/>
                  <a:gd name="T13" fmla="*/ 211860 h 2622"/>
                  <a:gd name="T14" fmla="*/ 1922437 w 2622"/>
                  <a:gd name="T15" fmla="*/ 146471 h 2622"/>
                  <a:gd name="T16" fmla="*/ 1621648 w 2622"/>
                  <a:gd name="T17" fmla="*/ 136009 h 2622"/>
                  <a:gd name="T18" fmla="*/ 1362707 w 2622"/>
                  <a:gd name="T19" fmla="*/ 34002 h 2622"/>
                  <a:gd name="T20" fmla="*/ 1056686 w 2622"/>
                  <a:gd name="T21" fmla="*/ 274634 h 2622"/>
                  <a:gd name="T22" fmla="*/ 797746 w 2622"/>
                  <a:gd name="T23" fmla="*/ 426336 h 2622"/>
                  <a:gd name="T24" fmla="*/ 436799 w 2622"/>
                  <a:gd name="T25" fmla="*/ 567577 h 2622"/>
                  <a:gd name="T26" fmla="*/ 394950 w 2622"/>
                  <a:gd name="T27" fmla="*/ 844826 h 2622"/>
                  <a:gd name="T28" fmla="*/ 253709 w 2622"/>
                  <a:gd name="T29" fmla="*/ 1108998 h 2622"/>
                  <a:gd name="T30" fmla="*/ 164780 w 2622"/>
                  <a:gd name="T31" fmla="*/ 1396709 h 2622"/>
                  <a:gd name="T32" fmla="*/ 0 w 2622"/>
                  <a:gd name="T33" fmla="*/ 1621648 h 2622"/>
                  <a:gd name="T34" fmla="*/ 154318 w 2622"/>
                  <a:gd name="T35" fmla="*/ 1977364 h 2622"/>
                  <a:gd name="T36" fmla="*/ 232785 w 2622"/>
                  <a:gd name="T37" fmla="*/ 2267691 h 2622"/>
                  <a:gd name="T38" fmla="*/ 277249 w 2622"/>
                  <a:gd name="T39" fmla="*/ 2652178 h 2622"/>
                  <a:gd name="T40" fmla="*/ 533574 w 2622"/>
                  <a:gd name="T41" fmla="*/ 2767263 h 2622"/>
                  <a:gd name="T42" fmla="*/ 753281 w 2622"/>
                  <a:gd name="T43" fmla="*/ 2971277 h 2622"/>
                  <a:gd name="T44" fmla="*/ 1006991 w 2622"/>
                  <a:gd name="T45" fmla="*/ 3130826 h 2622"/>
                  <a:gd name="T46" fmla="*/ 1182233 w 2622"/>
                  <a:gd name="T47" fmla="*/ 3347918 h 2622"/>
                  <a:gd name="T48" fmla="*/ 1564105 w 2622"/>
                  <a:gd name="T49" fmla="*/ 3290375 h 2622"/>
                  <a:gd name="T50" fmla="*/ 1864895 w 2622"/>
                  <a:gd name="T51" fmla="*/ 3290375 h 2622"/>
                  <a:gd name="T52" fmla="*/ 2249382 w 2622"/>
                  <a:gd name="T53" fmla="*/ 3347918 h 2622"/>
                  <a:gd name="T54" fmla="*/ 2424625 w 2622"/>
                  <a:gd name="T55" fmla="*/ 3130826 h 2622"/>
                  <a:gd name="T56" fmla="*/ 2678334 w 2622"/>
                  <a:gd name="T57" fmla="*/ 2971277 h 2622"/>
                  <a:gd name="T58" fmla="*/ 2898041 w 2622"/>
                  <a:gd name="T59" fmla="*/ 2767263 h 2622"/>
                  <a:gd name="T60" fmla="*/ 3154366 w 2622"/>
                  <a:gd name="T61" fmla="*/ 2652178 h 2622"/>
                  <a:gd name="T62" fmla="*/ 3198831 w 2622"/>
                  <a:gd name="T63" fmla="*/ 2267691 h 2622"/>
                  <a:gd name="T64" fmla="*/ 3277297 w 2622"/>
                  <a:gd name="T65" fmla="*/ 1977364 h 2622"/>
                  <a:gd name="T66" fmla="*/ 1715808 w 2622"/>
                  <a:gd name="T67" fmla="*/ 3164828 h 2622"/>
                  <a:gd name="T68" fmla="*/ 1422865 w 2622"/>
                  <a:gd name="T69" fmla="*/ 3136057 h 2622"/>
                  <a:gd name="T70" fmla="*/ 1085458 w 2622"/>
                  <a:gd name="T71" fmla="*/ 3023588 h 2622"/>
                  <a:gd name="T72" fmla="*/ 792515 w 2622"/>
                  <a:gd name="T73" fmla="*/ 2835268 h 2622"/>
                  <a:gd name="T74" fmla="*/ 551883 w 2622"/>
                  <a:gd name="T75" fmla="*/ 2584174 h 2622"/>
                  <a:gd name="T76" fmla="*/ 379256 w 2622"/>
                  <a:gd name="T77" fmla="*/ 2280769 h 2622"/>
                  <a:gd name="T78" fmla="*/ 282481 w 2622"/>
                  <a:gd name="T79" fmla="*/ 1935515 h 2622"/>
                  <a:gd name="T80" fmla="*/ 272018 w 2622"/>
                  <a:gd name="T81" fmla="*/ 1566721 h 2622"/>
                  <a:gd name="T82" fmla="*/ 353101 w 2622"/>
                  <a:gd name="T83" fmla="*/ 1216236 h 2622"/>
                  <a:gd name="T84" fmla="*/ 512650 w 2622"/>
                  <a:gd name="T85" fmla="*/ 904984 h 2622"/>
                  <a:gd name="T86" fmla="*/ 740204 w 2622"/>
                  <a:gd name="T87" fmla="*/ 640812 h 2622"/>
                  <a:gd name="T88" fmla="*/ 1022684 w 2622"/>
                  <a:gd name="T89" fmla="*/ 439414 h 2622"/>
                  <a:gd name="T90" fmla="*/ 1352245 w 2622"/>
                  <a:gd name="T91" fmla="*/ 308636 h 2622"/>
                  <a:gd name="T92" fmla="*/ 1715808 w 2622"/>
                  <a:gd name="T93" fmla="*/ 264172 h 2622"/>
                  <a:gd name="T94" fmla="*/ 2076755 w 2622"/>
                  <a:gd name="T95" fmla="*/ 308636 h 2622"/>
                  <a:gd name="T96" fmla="*/ 2406316 w 2622"/>
                  <a:gd name="T97" fmla="*/ 439414 h 2622"/>
                  <a:gd name="T98" fmla="*/ 2691412 w 2622"/>
                  <a:gd name="T99" fmla="*/ 640812 h 2622"/>
                  <a:gd name="T100" fmla="*/ 2918966 w 2622"/>
                  <a:gd name="T101" fmla="*/ 904984 h 2622"/>
                  <a:gd name="T102" fmla="*/ 3078515 w 2622"/>
                  <a:gd name="T103" fmla="*/ 1216236 h 2622"/>
                  <a:gd name="T104" fmla="*/ 3159597 w 2622"/>
                  <a:gd name="T105" fmla="*/ 1566721 h 2622"/>
                  <a:gd name="T106" fmla="*/ 3149135 w 2622"/>
                  <a:gd name="T107" fmla="*/ 1935515 h 2622"/>
                  <a:gd name="T108" fmla="*/ 3052359 w 2622"/>
                  <a:gd name="T109" fmla="*/ 2280769 h 2622"/>
                  <a:gd name="T110" fmla="*/ 2877117 w 2622"/>
                  <a:gd name="T111" fmla="*/ 2584174 h 2622"/>
                  <a:gd name="T112" fmla="*/ 2639101 w 2622"/>
                  <a:gd name="T113" fmla="*/ 2835268 h 2622"/>
                  <a:gd name="T114" fmla="*/ 2343542 w 2622"/>
                  <a:gd name="T115" fmla="*/ 3023588 h 2622"/>
                  <a:gd name="T116" fmla="*/ 2008751 w 2622"/>
                  <a:gd name="T117" fmla="*/ 3136057 h 2622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0" t="0" r="r" b="b"/>
                <a:pathLst>
                  <a:path w="2622" h="2622">
                    <a:moveTo>
                      <a:pt x="2622" y="1382"/>
                    </a:moveTo>
                    <a:lnTo>
                      <a:pt x="2622" y="1240"/>
                    </a:lnTo>
                    <a:lnTo>
                      <a:pt x="2520" y="1240"/>
                    </a:lnTo>
                    <a:lnTo>
                      <a:pt x="2516" y="1196"/>
                    </a:lnTo>
                    <a:lnTo>
                      <a:pt x="2512" y="1152"/>
                    </a:lnTo>
                    <a:lnTo>
                      <a:pt x="2506" y="1110"/>
                    </a:lnTo>
                    <a:lnTo>
                      <a:pt x="2498" y="1068"/>
                    </a:lnTo>
                    <a:lnTo>
                      <a:pt x="2596" y="1040"/>
                    </a:lnTo>
                    <a:lnTo>
                      <a:pt x="2560" y="904"/>
                    </a:lnTo>
                    <a:lnTo>
                      <a:pt x="2460" y="930"/>
                    </a:lnTo>
                    <a:lnTo>
                      <a:pt x="2446" y="888"/>
                    </a:lnTo>
                    <a:lnTo>
                      <a:pt x="2430" y="848"/>
                    </a:lnTo>
                    <a:lnTo>
                      <a:pt x="2412" y="808"/>
                    </a:lnTo>
                    <a:lnTo>
                      <a:pt x="2394" y="768"/>
                    </a:lnTo>
                    <a:lnTo>
                      <a:pt x="2482" y="718"/>
                    </a:lnTo>
                    <a:lnTo>
                      <a:pt x="2412" y="594"/>
                    </a:lnTo>
                    <a:lnTo>
                      <a:pt x="2322" y="646"/>
                    </a:lnTo>
                    <a:lnTo>
                      <a:pt x="2298" y="610"/>
                    </a:lnTo>
                    <a:lnTo>
                      <a:pt x="2272" y="574"/>
                    </a:lnTo>
                    <a:lnTo>
                      <a:pt x="2244" y="540"/>
                    </a:lnTo>
                    <a:lnTo>
                      <a:pt x="2216" y="508"/>
                    </a:lnTo>
                    <a:lnTo>
                      <a:pt x="2290" y="434"/>
                    </a:lnTo>
                    <a:lnTo>
                      <a:pt x="2188" y="334"/>
                    </a:lnTo>
                    <a:lnTo>
                      <a:pt x="2116" y="406"/>
                    </a:lnTo>
                    <a:lnTo>
                      <a:pt x="2082" y="378"/>
                    </a:lnTo>
                    <a:lnTo>
                      <a:pt x="2048" y="352"/>
                    </a:lnTo>
                    <a:lnTo>
                      <a:pt x="2014" y="326"/>
                    </a:lnTo>
                    <a:lnTo>
                      <a:pt x="1978" y="300"/>
                    </a:lnTo>
                    <a:lnTo>
                      <a:pt x="2028" y="212"/>
                    </a:lnTo>
                    <a:lnTo>
                      <a:pt x="1906" y="140"/>
                    </a:lnTo>
                    <a:lnTo>
                      <a:pt x="1854" y="230"/>
                    </a:lnTo>
                    <a:lnTo>
                      <a:pt x="1816" y="210"/>
                    </a:lnTo>
                    <a:lnTo>
                      <a:pt x="1776" y="194"/>
                    </a:lnTo>
                    <a:lnTo>
                      <a:pt x="1734" y="178"/>
                    </a:lnTo>
                    <a:lnTo>
                      <a:pt x="1694" y="162"/>
                    </a:lnTo>
                    <a:lnTo>
                      <a:pt x="1720" y="64"/>
                    </a:lnTo>
                    <a:lnTo>
                      <a:pt x="1582" y="26"/>
                    </a:lnTo>
                    <a:lnTo>
                      <a:pt x="1556" y="126"/>
                    </a:lnTo>
                    <a:lnTo>
                      <a:pt x="1514" y="118"/>
                    </a:lnTo>
                    <a:lnTo>
                      <a:pt x="1470" y="112"/>
                    </a:lnTo>
                    <a:lnTo>
                      <a:pt x="1426" y="106"/>
                    </a:lnTo>
                    <a:lnTo>
                      <a:pt x="1382" y="104"/>
                    </a:lnTo>
                    <a:lnTo>
                      <a:pt x="1382" y="0"/>
                    </a:lnTo>
                    <a:lnTo>
                      <a:pt x="1240" y="0"/>
                    </a:lnTo>
                    <a:lnTo>
                      <a:pt x="1240" y="104"/>
                    </a:lnTo>
                    <a:lnTo>
                      <a:pt x="1196" y="106"/>
                    </a:lnTo>
                    <a:lnTo>
                      <a:pt x="1154" y="112"/>
                    </a:lnTo>
                    <a:lnTo>
                      <a:pt x="1110" y="118"/>
                    </a:lnTo>
                    <a:lnTo>
                      <a:pt x="1068" y="126"/>
                    </a:lnTo>
                    <a:lnTo>
                      <a:pt x="1042" y="26"/>
                    </a:lnTo>
                    <a:lnTo>
                      <a:pt x="904" y="64"/>
                    </a:lnTo>
                    <a:lnTo>
                      <a:pt x="930" y="162"/>
                    </a:lnTo>
                    <a:lnTo>
                      <a:pt x="890" y="178"/>
                    </a:lnTo>
                    <a:lnTo>
                      <a:pt x="848" y="194"/>
                    </a:lnTo>
                    <a:lnTo>
                      <a:pt x="808" y="210"/>
                    </a:lnTo>
                    <a:lnTo>
                      <a:pt x="770" y="230"/>
                    </a:lnTo>
                    <a:lnTo>
                      <a:pt x="718" y="140"/>
                    </a:lnTo>
                    <a:lnTo>
                      <a:pt x="594" y="212"/>
                    </a:lnTo>
                    <a:lnTo>
                      <a:pt x="646" y="300"/>
                    </a:lnTo>
                    <a:lnTo>
                      <a:pt x="610" y="326"/>
                    </a:lnTo>
                    <a:lnTo>
                      <a:pt x="576" y="352"/>
                    </a:lnTo>
                    <a:lnTo>
                      <a:pt x="542" y="378"/>
                    </a:lnTo>
                    <a:lnTo>
                      <a:pt x="508" y="406"/>
                    </a:lnTo>
                    <a:lnTo>
                      <a:pt x="436" y="334"/>
                    </a:lnTo>
                    <a:lnTo>
                      <a:pt x="334" y="434"/>
                    </a:lnTo>
                    <a:lnTo>
                      <a:pt x="408" y="508"/>
                    </a:lnTo>
                    <a:lnTo>
                      <a:pt x="378" y="540"/>
                    </a:lnTo>
                    <a:lnTo>
                      <a:pt x="352" y="574"/>
                    </a:lnTo>
                    <a:lnTo>
                      <a:pt x="326" y="610"/>
                    </a:lnTo>
                    <a:lnTo>
                      <a:pt x="302" y="646"/>
                    </a:lnTo>
                    <a:lnTo>
                      <a:pt x="212" y="594"/>
                    </a:lnTo>
                    <a:lnTo>
                      <a:pt x="140" y="718"/>
                    </a:lnTo>
                    <a:lnTo>
                      <a:pt x="230" y="768"/>
                    </a:lnTo>
                    <a:lnTo>
                      <a:pt x="212" y="808"/>
                    </a:lnTo>
                    <a:lnTo>
                      <a:pt x="194" y="848"/>
                    </a:lnTo>
                    <a:lnTo>
                      <a:pt x="178" y="888"/>
                    </a:lnTo>
                    <a:lnTo>
                      <a:pt x="164" y="930"/>
                    </a:lnTo>
                    <a:lnTo>
                      <a:pt x="64" y="904"/>
                    </a:lnTo>
                    <a:lnTo>
                      <a:pt x="26" y="1040"/>
                    </a:lnTo>
                    <a:lnTo>
                      <a:pt x="126" y="1068"/>
                    </a:lnTo>
                    <a:lnTo>
                      <a:pt x="118" y="1110"/>
                    </a:lnTo>
                    <a:lnTo>
                      <a:pt x="112" y="1152"/>
                    </a:lnTo>
                    <a:lnTo>
                      <a:pt x="108" y="1196"/>
                    </a:lnTo>
                    <a:lnTo>
                      <a:pt x="104" y="1240"/>
                    </a:lnTo>
                    <a:lnTo>
                      <a:pt x="0" y="1240"/>
                    </a:lnTo>
                    <a:lnTo>
                      <a:pt x="0" y="1382"/>
                    </a:lnTo>
                    <a:lnTo>
                      <a:pt x="104" y="1382"/>
                    </a:lnTo>
                    <a:lnTo>
                      <a:pt x="108" y="1426"/>
                    </a:lnTo>
                    <a:lnTo>
                      <a:pt x="112" y="1470"/>
                    </a:lnTo>
                    <a:lnTo>
                      <a:pt x="118" y="1512"/>
                    </a:lnTo>
                    <a:lnTo>
                      <a:pt x="126" y="1556"/>
                    </a:lnTo>
                    <a:lnTo>
                      <a:pt x="26" y="1582"/>
                    </a:lnTo>
                    <a:lnTo>
                      <a:pt x="64" y="1720"/>
                    </a:lnTo>
                    <a:lnTo>
                      <a:pt x="164" y="1692"/>
                    </a:lnTo>
                    <a:lnTo>
                      <a:pt x="178" y="1734"/>
                    </a:lnTo>
                    <a:lnTo>
                      <a:pt x="194" y="1774"/>
                    </a:lnTo>
                    <a:lnTo>
                      <a:pt x="212" y="1814"/>
                    </a:lnTo>
                    <a:lnTo>
                      <a:pt x="230" y="1854"/>
                    </a:lnTo>
                    <a:lnTo>
                      <a:pt x="140" y="1906"/>
                    </a:lnTo>
                    <a:lnTo>
                      <a:pt x="212" y="2028"/>
                    </a:lnTo>
                    <a:lnTo>
                      <a:pt x="302" y="1978"/>
                    </a:lnTo>
                    <a:lnTo>
                      <a:pt x="326" y="2014"/>
                    </a:lnTo>
                    <a:lnTo>
                      <a:pt x="352" y="2048"/>
                    </a:lnTo>
                    <a:lnTo>
                      <a:pt x="378" y="2082"/>
                    </a:lnTo>
                    <a:lnTo>
                      <a:pt x="408" y="2116"/>
                    </a:lnTo>
                    <a:lnTo>
                      <a:pt x="334" y="2188"/>
                    </a:lnTo>
                    <a:lnTo>
                      <a:pt x="436" y="2288"/>
                    </a:lnTo>
                    <a:lnTo>
                      <a:pt x="508" y="2216"/>
                    </a:lnTo>
                    <a:lnTo>
                      <a:pt x="542" y="2244"/>
                    </a:lnTo>
                    <a:lnTo>
                      <a:pt x="576" y="2272"/>
                    </a:lnTo>
                    <a:lnTo>
                      <a:pt x="610" y="2298"/>
                    </a:lnTo>
                    <a:lnTo>
                      <a:pt x="646" y="2322"/>
                    </a:lnTo>
                    <a:lnTo>
                      <a:pt x="594" y="2412"/>
                    </a:lnTo>
                    <a:lnTo>
                      <a:pt x="718" y="2482"/>
                    </a:lnTo>
                    <a:lnTo>
                      <a:pt x="770" y="2394"/>
                    </a:lnTo>
                    <a:lnTo>
                      <a:pt x="808" y="2412"/>
                    </a:lnTo>
                    <a:lnTo>
                      <a:pt x="848" y="2430"/>
                    </a:lnTo>
                    <a:lnTo>
                      <a:pt x="890" y="2446"/>
                    </a:lnTo>
                    <a:lnTo>
                      <a:pt x="930" y="2460"/>
                    </a:lnTo>
                    <a:lnTo>
                      <a:pt x="904" y="2560"/>
                    </a:lnTo>
                    <a:lnTo>
                      <a:pt x="1042" y="2596"/>
                    </a:lnTo>
                    <a:lnTo>
                      <a:pt x="1068" y="2498"/>
                    </a:lnTo>
                    <a:lnTo>
                      <a:pt x="1110" y="2504"/>
                    </a:lnTo>
                    <a:lnTo>
                      <a:pt x="1154" y="2512"/>
                    </a:lnTo>
                    <a:lnTo>
                      <a:pt x="1196" y="2516"/>
                    </a:lnTo>
                    <a:lnTo>
                      <a:pt x="1240" y="2520"/>
                    </a:lnTo>
                    <a:lnTo>
                      <a:pt x="1240" y="2622"/>
                    </a:lnTo>
                    <a:lnTo>
                      <a:pt x="1382" y="2622"/>
                    </a:lnTo>
                    <a:lnTo>
                      <a:pt x="1382" y="2520"/>
                    </a:lnTo>
                    <a:lnTo>
                      <a:pt x="1426" y="2516"/>
                    </a:lnTo>
                    <a:lnTo>
                      <a:pt x="1470" y="2512"/>
                    </a:lnTo>
                    <a:lnTo>
                      <a:pt x="1514" y="2504"/>
                    </a:lnTo>
                    <a:lnTo>
                      <a:pt x="1556" y="2498"/>
                    </a:lnTo>
                    <a:lnTo>
                      <a:pt x="1582" y="2596"/>
                    </a:lnTo>
                    <a:lnTo>
                      <a:pt x="1720" y="2560"/>
                    </a:lnTo>
                    <a:lnTo>
                      <a:pt x="1694" y="2460"/>
                    </a:lnTo>
                    <a:lnTo>
                      <a:pt x="1734" y="2446"/>
                    </a:lnTo>
                    <a:lnTo>
                      <a:pt x="1776" y="2430"/>
                    </a:lnTo>
                    <a:lnTo>
                      <a:pt x="1816" y="2412"/>
                    </a:lnTo>
                    <a:lnTo>
                      <a:pt x="1854" y="2394"/>
                    </a:lnTo>
                    <a:lnTo>
                      <a:pt x="1906" y="2482"/>
                    </a:lnTo>
                    <a:lnTo>
                      <a:pt x="2028" y="2412"/>
                    </a:lnTo>
                    <a:lnTo>
                      <a:pt x="1978" y="2322"/>
                    </a:lnTo>
                    <a:lnTo>
                      <a:pt x="2014" y="2298"/>
                    </a:lnTo>
                    <a:lnTo>
                      <a:pt x="2048" y="2272"/>
                    </a:lnTo>
                    <a:lnTo>
                      <a:pt x="2082" y="2244"/>
                    </a:lnTo>
                    <a:lnTo>
                      <a:pt x="2116" y="2216"/>
                    </a:lnTo>
                    <a:lnTo>
                      <a:pt x="2188" y="2288"/>
                    </a:lnTo>
                    <a:lnTo>
                      <a:pt x="2290" y="2188"/>
                    </a:lnTo>
                    <a:lnTo>
                      <a:pt x="2216" y="2116"/>
                    </a:lnTo>
                    <a:lnTo>
                      <a:pt x="2244" y="2082"/>
                    </a:lnTo>
                    <a:lnTo>
                      <a:pt x="2272" y="2048"/>
                    </a:lnTo>
                    <a:lnTo>
                      <a:pt x="2298" y="2014"/>
                    </a:lnTo>
                    <a:lnTo>
                      <a:pt x="2322" y="1978"/>
                    </a:lnTo>
                    <a:lnTo>
                      <a:pt x="2412" y="2028"/>
                    </a:lnTo>
                    <a:lnTo>
                      <a:pt x="2482" y="1906"/>
                    </a:lnTo>
                    <a:lnTo>
                      <a:pt x="2394" y="1854"/>
                    </a:lnTo>
                    <a:lnTo>
                      <a:pt x="2412" y="1814"/>
                    </a:lnTo>
                    <a:lnTo>
                      <a:pt x="2430" y="1774"/>
                    </a:lnTo>
                    <a:lnTo>
                      <a:pt x="2446" y="1734"/>
                    </a:lnTo>
                    <a:lnTo>
                      <a:pt x="2460" y="1692"/>
                    </a:lnTo>
                    <a:lnTo>
                      <a:pt x="2560" y="1720"/>
                    </a:lnTo>
                    <a:lnTo>
                      <a:pt x="2596" y="1582"/>
                    </a:lnTo>
                    <a:lnTo>
                      <a:pt x="2498" y="1556"/>
                    </a:lnTo>
                    <a:lnTo>
                      <a:pt x="2506" y="1512"/>
                    </a:lnTo>
                    <a:lnTo>
                      <a:pt x="2512" y="1470"/>
                    </a:lnTo>
                    <a:lnTo>
                      <a:pt x="2516" y="1426"/>
                    </a:lnTo>
                    <a:lnTo>
                      <a:pt x="2520" y="1382"/>
                    </a:lnTo>
                    <a:lnTo>
                      <a:pt x="2622" y="1382"/>
                    </a:lnTo>
                    <a:close/>
                    <a:moveTo>
                      <a:pt x="1312" y="2420"/>
                    </a:moveTo>
                    <a:lnTo>
                      <a:pt x="1312" y="2420"/>
                    </a:lnTo>
                    <a:lnTo>
                      <a:pt x="1254" y="2420"/>
                    </a:lnTo>
                    <a:lnTo>
                      <a:pt x="1198" y="2416"/>
                    </a:lnTo>
                    <a:lnTo>
                      <a:pt x="1142" y="2408"/>
                    </a:lnTo>
                    <a:lnTo>
                      <a:pt x="1088" y="2398"/>
                    </a:lnTo>
                    <a:lnTo>
                      <a:pt x="1034" y="2386"/>
                    </a:lnTo>
                    <a:lnTo>
                      <a:pt x="982" y="2370"/>
                    </a:lnTo>
                    <a:lnTo>
                      <a:pt x="930" y="2354"/>
                    </a:lnTo>
                    <a:lnTo>
                      <a:pt x="880" y="2334"/>
                    </a:lnTo>
                    <a:lnTo>
                      <a:pt x="830" y="2312"/>
                    </a:lnTo>
                    <a:lnTo>
                      <a:pt x="782" y="2286"/>
                    </a:lnTo>
                    <a:lnTo>
                      <a:pt x="736" y="2260"/>
                    </a:lnTo>
                    <a:lnTo>
                      <a:pt x="692" y="2232"/>
                    </a:lnTo>
                    <a:lnTo>
                      <a:pt x="648" y="2200"/>
                    </a:lnTo>
                    <a:lnTo>
                      <a:pt x="606" y="2168"/>
                    </a:lnTo>
                    <a:lnTo>
                      <a:pt x="566" y="2132"/>
                    </a:lnTo>
                    <a:lnTo>
                      <a:pt x="528" y="2096"/>
                    </a:lnTo>
                    <a:lnTo>
                      <a:pt x="490" y="2058"/>
                    </a:lnTo>
                    <a:lnTo>
                      <a:pt x="456" y="2018"/>
                    </a:lnTo>
                    <a:lnTo>
                      <a:pt x="422" y="1976"/>
                    </a:lnTo>
                    <a:lnTo>
                      <a:pt x="392" y="1932"/>
                    </a:lnTo>
                    <a:lnTo>
                      <a:pt x="362" y="1886"/>
                    </a:lnTo>
                    <a:lnTo>
                      <a:pt x="336" y="1840"/>
                    </a:lnTo>
                    <a:lnTo>
                      <a:pt x="312" y="1792"/>
                    </a:lnTo>
                    <a:lnTo>
                      <a:pt x="290" y="1744"/>
                    </a:lnTo>
                    <a:lnTo>
                      <a:pt x="270" y="1692"/>
                    </a:lnTo>
                    <a:lnTo>
                      <a:pt x="252" y="1642"/>
                    </a:lnTo>
                    <a:lnTo>
                      <a:pt x="238" y="1588"/>
                    </a:lnTo>
                    <a:lnTo>
                      <a:pt x="224" y="1534"/>
                    </a:lnTo>
                    <a:lnTo>
                      <a:pt x="216" y="1480"/>
                    </a:lnTo>
                    <a:lnTo>
                      <a:pt x="208" y="1424"/>
                    </a:lnTo>
                    <a:lnTo>
                      <a:pt x="204" y="1368"/>
                    </a:lnTo>
                    <a:lnTo>
                      <a:pt x="202" y="1312"/>
                    </a:lnTo>
                    <a:lnTo>
                      <a:pt x="204" y="1254"/>
                    </a:lnTo>
                    <a:lnTo>
                      <a:pt x="208" y="1198"/>
                    </a:lnTo>
                    <a:lnTo>
                      <a:pt x="216" y="1142"/>
                    </a:lnTo>
                    <a:lnTo>
                      <a:pt x="224" y="1088"/>
                    </a:lnTo>
                    <a:lnTo>
                      <a:pt x="238" y="1034"/>
                    </a:lnTo>
                    <a:lnTo>
                      <a:pt x="252" y="982"/>
                    </a:lnTo>
                    <a:lnTo>
                      <a:pt x="270" y="930"/>
                    </a:lnTo>
                    <a:lnTo>
                      <a:pt x="290" y="880"/>
                    </a:lnTo>
                    <a:lnTo>
                      <a:pt x="312" y="830"/>
                    </a:lnTo>
                    <a:lnTo>
                      <a:pt x="336" y="782"/>
                    </a:lnTo>
                    <a:lnTo>
                      <a:pt x="362" y="736"/>
                    </a:lnTo>
                    <a:lnTo>
                      <a:pt x="392" y="692"/>
                    </a:lnTo>
                    <a:lnTo>
                      <a:pt x="422" y="648"/>
                    </a:lnTo>
                    <a:lnTo>
                      <a:pt x="456" y="606"/>
                    </a:lnTo>
                    <a:lnTo>
                      <a:pt x="490" y="566"/>
                    </a:lnTo>
                    <a:lnTo>
                      <a:pt x="528" y="526"/>
                    </a:lnTo>
                    <a:lnTo>
                      <a:pt x="566" y="490"/>
                    </a:lnTo>
                    <a:lnTo>
                      <a:pt x="606" y="456"/>
                    </a:lnTo>
                    <a:lnTo>
                      <a:pt x="648" y="422"/>
                    </a:lnTo>
                    <a:lnTo>
                      <a:pt x="692" y="392"/>
                    </a:lnTo>
                    <a:lnTo>
                      <a:pt x="736" y="362"/>
                    </a:lnTo>
                    <a:lnTo>
                      <a:pt x="782" y="336"/>
                    </a:lnTo>
                    <a:lnTo>
                      <a:pt x="830" y="312"/>
                    </a:lnTo>
                    <a:lnTo>
                      <a:pt x="880" y="290"/>
                    </a:lnTo>
                    <a:lnTo>
                      <a:pt x="930" y="270"/>
                    </a:lnTo>
                    <a:lnTo>
                      <a:pt x="982" y="252"/>
                    </a:lnTo>
                    <a:lnTo>
                      <a:pt x="1034" y="236"/>
                    </a:lnTo>
                    <a:lnTo>
                      <a:pt x="1088" y="224"/>
                    </a:lnTo>
                    <a:lnTo>
                      <a:pt x="1142" y="214"/>
                    </a:lnTo>
                    <a:lnTo>
                      <a:pt x="1198" y="208"/>
                    </a:lnTo>
                    <a:lnTo>
                      <a:pt x="1254" y="204"/>
                    </a:lnTo>
                    <a:lnTo>
                      <a:pt x="1312" y="202"/>
                    </a:lnTo>
                    <a:lnTo>
                      <a:pt x="1368" y="204"/>
                    </a:lnTo>
                    <a:lnTo>
                      <a:pt x="1426" y="208"/>
                    </a:lnTo>
                    <a:lnTo>
                      <a:pt x="1480" y="214"/>
                    </a:lnTo>
                    <a:lnTo>
                      <a:pt x="1536" y="224"/>
                    </a:lnTo>
                    <a:lnTo>
                      <a:pt x="1588" y="236"/>
                    </a:lnTo>
                    <a:lnTo>
                      <a:pt x="1642" y="252"/>
                    </a:lnTo>
                    <a:lnTo>
                      <a:pt x="1694" y="270"/>
                    </a:lnTo>
                    <a:lnTo>
                      <a:pt x="1744" y="290"/>
                    </a:lnTo>
                    <a:lnTo>
                      <a:pt x="1792" y="312"/>
                    </a:lnTo>
                    <a:lnTo>
                      <a:pt x="1840" y="336"/>
                    </a:lnTo>
                    <a:lnTo>
                      <a:pt x="1886" y="362"/>
                    </a:lnTo>
                    <a:lnTo>
                      <a:pt x="1932" y="392"/>
                    </a:lnTo>
                    <a:lnTo>
                      <a:pt x="1976" y="422"/>
                    </a:lnTo>
                    <a:lnTo>
                      <a:pt x="2018" y="456"/>
                    </a:lnTo>
                    <a:lnTo>
                      <a:pt x="2058" y="490"/>
                    </a:lnTo>
                    <a:lnTo>
                      <a:pt x="2096" y="526"/>
                    </a:lnTo>
                    <a:lnTo>
                      <a:pt x="2132" y="566"/>
                    </a:lnTo>
                    <a:lnTo>
                      <a:pt x="2168" y="606"/>
                    </a:lnTo>
                    <a:lnTo>
                      <a:pt x="2200" y="648"/>
                    </a:lnTo>
                    <a:lnTo>
                      <a:pt x="2232" y="692"/>
                    </a:lnTo>
                    <a:lnTo>
                      <a:pt x="2260" y="736"/>
                    </a:lnTo>
                    <a:lnTo>
                      <a:pt x="2288" y="782"/>
                    </a:lnTo>
                    <a:lnTo>
                      <a:pt x="2312" y="830"/>
                    </a:lnTo>
                    <a:lnTo>
                      <a:pt x="2334" y="880"/>
                    </a:lnTo>
                    <a:lnTo>
                      <a:pt x="2354" y="930"/>
                    </a:lnTo>
                    <a:lnTo>
                      <a:pt x="2372" y="982"/>
                    </a:lnTo>
                    <a:lnTo>
                      <a:pt x="2386" y="1034"/>
                    </a:lnTo>
                    <a:lnTo>
                      <a:pt x="2398" y="1088"/>
                    </a:lnTo>
                    <a:lnTo>
                      <a:pt x="2408" y="1142"/>
                    </a:lnTo>
                    <a:lnTo>
                      <a:pt x="2416" y="1198"/>
                    </a:lnTo>
                    <a:lnTo>
                      <a:pt x="2420" y="1254"/>
                    </a:lnTo>
                    <a:lnTo>
                      <a:pt x="2422" y="1312"/>
                    </a:lnTo>
                    <a:lnTo>
                      <a:pt x="2420" y="1368"/>
                    </a:lnTo>
                    <a:lnTo>
                      <a:pt x="2416" y="1424"/>
                    </a:lnTo>
                    <a:lnTo>
                      <a:pt x="2408" y="1480"/>
                    </a:lnTo>
                    <a:lnTo>
                      <a:pt x="2398" y="1534"/>
                    </a:lnTo>
                    <a:lnTo>
                      <a:pt x="2386" y="1588"/>
                    </a:lnTo>
                    <a:lnTo>
                      <a:pt x="2372" y="1642"/>
                    </a:lnTo>
                    <a:lnTo>
                      <a:pt x="2354" y="1692"/>
                    </a:lnTo>
                    <a:lnTo>
                      <a:pt x="2334" y="1744"/>
                    </a:lnTo>
                    <a:lnTo>
                      <a:pt x="2312" y="1792"/>
                    </a:lnTo>
                    <a:lnTo>
                      <a:pt x="2288" y="1840"/>
                    </a:lnTo>
                    <a:lnTo>
                      <a:pt x="2260" y="1886"/>
                    </a:lnTo>
                    <a:lnTo>
                      <a:pt x="2232" y="1932"/>
                    </a:lnTo>
                    <a:lnTo>
                      <a:pt x="2200" y="1976"/>
                    </a:lnTo>
                    <a:lnTo>
                      <a:pt x="2168" y="2018"/>
                    </a:lnTo>
                    <a:lnTo>
                      <a:pt x="2132" y="2058"/>
                    </a:lnTo>
                    <a:lnTo>
                      <a:pt x="2096" y="2096"/>
                    </a:lnTo>
                    <a:lnTo>
                      <a:pt x="2058" y="2132"/>
                    </a:lnTo>
                    <a:lnTo>
                      <a:pt x="2018" y="2168"/>
                    </a:lnTo>
                    <a:lnTo>
                      <a:pt x="1976" y="2200"/>
                    </a:lnTo>
                    <a:lnTo>
                      <a:pt x="1932" y="2232"/>
                    </a:lnTo>
                    <a:lnTo>
                      <a:pt x="1886" y="2260"/>
                    </a:lnTo>
                    <a:lnTo>
                      <a:pt x="1840" y="2286"/>
                    </a:lnTo>
                    <a:lnTo>
                      <a:pt x="1792" y="2312"/>
                    </a:lnTo>
                    <a:lnTo>
                      <a:pt x="1744" y="2334"/>
                    </a:lnTo>
                    <a:lnTo>
                      <a:pt x="1694" y="2354"/>
                    </a:lnTo>
                    <a:lnTo>
                      <a:pt x="1642" y="2370"/>
                    </a:lnTo>
                    <a:lnTo>
                      <a:pt x="1588" y="2386"/>
                    </a:lnTo>
                    <a:lnTo>
                      <a:pt x="1536" y="2398"/>
                    </a:lnTo>
                    <a:lnTo>
                      <a:pt x="1480" y="2408"/>
                    </a:lnTo>
                    <a:lnTo>
                      <a:pt x="1426" y="2416"/>
                    </a:lnTo>
                    <a:lnTo>
                      <a:pt x="1368" y="2420"/>
                    </a:lnTo>
                    <a:lnTo>
                      <a:pt x="1312" y="2420"/>
                    </a:lnTo>
                    <a:close/>
                  </a:path>
                </a:pathLst>
              </a:custGeom>
              <a:solidFill>
                <a:srgbClr val="00AEEF">
                  <a:alpha val="7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1" name="Oval 676"/>
              <p:cNvSpPr>
                <a:spLocks noChangeArrowheads="1"/>
              </p:cNvSpPr>
              <p:nvPr/>
            </p:nvSpPr>
            <p:spPr bwMode="auto">
              <a:xfrm rot="-324743">
                <a:off x="1307091" y="2016046"/>
                <a:ext cx="2695575" cy="2693988"/>
              </a:xfrm>
              <a:prstGeom prst="ellipse">
                <a:avLst/>
              </a:pr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just" eaLnBrk="1" latinLnBrk="1" hangingPunct="1">
                  <a:lnSpc>
                    <a:spcPct val="120000"/>
                  </a:lnSpc>
                </a:pPr>
                <a:endParaRPr lang="ko-KR" altLang="en-US" sz="600">
                  <a:solidFill>
                    <a:srgbClr val="A6A6A6"/>
                  </a:solidFill>
                  <a:latin typeface="Arial" pitchFamily="34" charset="0"/>
                  <a:ea typeface="Malgun Gothic" pitchFamily="34" charset="-127"/>
                  <a:sym typeface="Arial" pitchFamily="34" charset="0"/>
                </a:endParaRPr>
              </a:p>
            </p:txBody>
          </p:sp>
          <p:sp>
            <p:nvSpPr>
              <p:cNvPr id="52" name="Oval 677"/>
              <p:cNvSpPr>
                <a:spLocks noChangeArrowheads="1"/>
              </p:cNvSpPr>
              <p:nvPr/>
            </p:nvSpPr>
            <p:spPr bwMode="auto">
              <a:xfrm rot="-324743">
                <a:off x="4617028" y="1993821"/>
                <a:ext cx="1801813" cy="1801813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just" eaLnBrk="1" latinLnBrk="1" hangingPunct="1">
                  <a:lnSpc>
                    <a:spcPct val="120000"/>
                  </a:lnSpc>
                </a:pPr>
                <a:endParaRPr lang="ko-KR" altLang="en-US" sz="600">
                  <a:solidFill>
                    <a:srgbClr val="A6A6A6"/>
                  </a:solidFill>
                  <a:latin typeface="Arial" pitchFamily="34" charset="0"/>
                  <a:ea typeface="Malgun Gothic" pitchFamily="34" charset="-127"/>
                  <a:sym typeface="Arial" pitchFamily="34" charset="0"/>
                </a:endParaRPr>
              </a:p>
            </p:txBody>
          </p:sp>
          <p:sp>
            <p:nvSpPr>
              <p:cNvPr id="53" name="Freeform 679"/>
              <p:cNvSpPr>
                <a:spLocks noEditPoints="1"/>
              </p:cNvSpPr>
              <p:nvPr/>
            </p:nvSpPr>
            <p:spPr bwMode="auto">
              <a:xfrm rot="21275257">
                <a:off x="5689453" y="3676106"/>
                <a:ext cx="2303754" cy="2303922"/>
              </a:xfrm>
              <a:custGeom>
                <a:avLst/>
                <a:gdLst>
                  <a:gd name="T0" fmla="*/ 2147483647 w 1816"/>
                  <a:gd name="T1" fmla="*/ 2147483647 h 1816"/>
                  <a:gd name="T2" fmla="*/ 2147483647 w 1816"/>
                  <a:gd name="T3" fmla="*/ 2147483647 h 1816"/>
                  <a:gd name="T4" fmla="*/ 2147483647 w 1816"/>
                  <a:gd name="T5" fmla="*/ 2147483647 h 1816"/>
                  <a:gd name="T6" fmla="*/ 2147483647 w 1816"/>
                  <a:gd name="T7" fmla="*/ 2147483647 h 1816"/>
                  <a:gd name="T8" fmla="*/ 2147483647 w 1816"/>
                  <a:gd name="T9" fmla="*/ 2147483647 h 1816"/>
                  <a:gd name="T10" fmla="*/ 2147483647 w 1816"/>
                  <a:gd name="T11" fmla="*/ 2147483647 h 1816"/>
                  <a:gd name="T12" fmla="*/ 2147483647 w 1816"/>
                  <a:gd name="T13" fmla="*/ 2147483647 h 1816"/>
                  <a:gd name="T14" fmla="*/ 2147483647 w 1816"/>
                  <a:gd name="T15" fmla="*/ 2147483647 h 1816"/>
                  <a:gd name="T16" fmla="*/ 2147483647 w 1816"/>
                  <a:gd name="T17" fmla="*/ 2147483647 h 1816"/>
                  <a:gd name="T18" fmla="*/ 2147483647 w 1816"/>
                  <a:gd name="T19" fmla="*/ 2147483647 h 1816"/>
                  <a:gd name="T20" fmla="*/ 2147483647 w 1816"/>
                  <a:gd name="T21" fmla="*/ 2147483647 h 1816"/>
                  <a:gd name="T22" fmla="*/ 2147483647 w 1816"/>
                  <a:gd name="T23" fmla="*/ 2147483647 h 1816"/>
                  <a:gd name="T24" fmla="*/ 0 w 1816"/>
                  <a:gd name="T25" fmla="*/ 2147483647 h 1816"/>
                  <a:gd name="T26" fmla="*/ 2147483647 w 1816"/>
                  <a:gd name="T27" fmla="*/ 2147483647 h 1816"/>
                  <a:gd name="T28" fmla="*/ 2147483647 w 1816"/>
                  <a:gd name="T29" fmla="*/ 2147483647 h 1816"/>
                  <a:gd name="T30" fmla="*/ 2147483647 w 1816"/>
                  <a:gd name="T31" fmla="*/ 2147483647 h 1816"/>
                  <a:gd name="T32" fmla="*/ 2147483647 w 1816"/>
                  <a:gd name="T33" fmla="*/ 2147483647 h 1816"/>
                  <a:gd name="T34" fmla="*/ 2147483647 w 1816"/>
                  <a:gd name="T35" fmla="*/ 2147483647 h 1816"/>
                  <a:gd name="T36" fmla="*/ 2147483647 w 1816"/>
                  <a:gd name="T37" fmla="*/ 2147483647 h 1816"/>
                  <a:gd name="T38" fmla="*/ 2147483647 w 1816"/>
                  <a:gd name="T39" fmla="*/ 2147483647 h 1816"/>
                  <a:gd name="T40" fmla="*/ 2147483647 w 1816"/>
                  <a:gd name="T41" fmla="*/ 2147483647 h 1816"/>
                  <a:gd name="T42" fmla="*/ 2147483647 w 1816"/>
                  <a:gd name="T43" fmla="*/ 2147483647 h 1816"/>
                  <a:gd name="T44" fmla="*/ 2147483647 w 1816"/>
                  <a:gd name="T45" fmla="*/ 2147483647 h 1816"/>
                  <a:gd name="T46" fmla="*/ 2147483647 w 1816"/>
                  <a:gd name="T47" fmla="*/ 2147483647 h 1816"/>
                  <a:gd name="T48" fmla="*/ 2147483647 w 1816"/>
                  <a:gd name="T49" fmla="*/ 2147483647 h 1816"/>
                  <a:gd name="T50" fmla="*/ 2147483647 w 1816"/>
                  <a:gd name="T51" fmla="*/ 2147483647 h 1816"/>
                  <a:gd name="T52" fmla="*/ 2147483647 w 1816"/>
                  <a:gd name="T53" fmla="*/ 2147483647 h 1816"/>
                  <a:gd name="T54" fmla="*/ 2147483647 w 1816"/>
                  <a:gd name="T55" fmla="*/ 2147483647 h 1816"/>
                  <a:gd name="T56" fmla="*/ 2147483647 w 1816"/>
                  <a:gd name="T57" fmla="*/ 2147483647 h 1816"/>
                  <a:gd name="T58" fmla="*/ 2147483647 w 1816"/>
                  <a:gd name="T59" fmla="*/ 2147483647 h 1816"/>
                  <a:gd name="T60" fmla="*/ 2147483647 w 1816"/>
                  <a:gd name="T61" fmla="*/ 2147483647 h 1816"/>
                  <a:gd name="T62" fmla="*/ 2147483647 w 1816"/>
                  <a:gd name="T63" fmla="*/ 2147483647 h 1816"/>
                  <a:gd name="T64" fmla="*/ 2147483647 w 1816"/>
                  <a:gd name="T65" fmla="*/ 2147483647 h 1816"/>
                  <a:gd name="T66" fmla="*/ 2147483647 w 1816"/>
                  <a:gd name="T67" fmla="*/ 2147483647 h 1816"/>
                  <a:gd name="T68" fmla="*/ 2147483647 w 1816"/>
                  <a:gd name="T69" fmla="*/ 2147483647 h 1816"/>
                  <a:gd name="T70" fmla="*/ 2147483647 w 1816"/>
                  <a:gd name="T71" fmla="*/ 2147483647 h 1816"/>
                  <a:gd name="T72" fmla="*/ 2147483647 w 1816"/>
                  <a:gd name="T73" fmla="*/ 2147483647 h 1816"/>
                  <a:gd name="T74" fmla="*/ 2147483647 w 1816"/>
                  <a:gd name="T75" fmla="*/ 2147483647 h 1816"/>
                  <a:gd name="T76" fmla="*/ 2147483647 w 1816"/>
                  <a:gd name="T77" fmla="*/ 2147483647 h 1816"/>
                  <a:gd name="T78" fmla="*/ 2147483647 w 1816"/>
                  <a:gd name="T79" fmla="*/ 2147483647 h 1816"/>
                  <a:gd name="T80" fmla="*/ 2147483647 w 1816"/>
                  <a:gd name="T81" fmla="*/ 2147483647 h 1816"/>
                  <a:gd name="T82" fmla="*/ 2147483647 w 1816"/>
                  <a:gd name="T83" fmla="*/ 2147483647 h 1816"/>
                  <a:gd name="T84" fmla="*/ 2147483647 w 1816"/>
                  <a:gd name="T85" fmla="*/ 2147483647 h 1816"/>
                  <a:gd name="T86" fmla="*/ 2147483647 w 1816"/>
                  <a:gd name="T87" fmla="*/ 2147483647 h 1816"/>
                  <a:gd name="T88" fmla="*/ 2147483647 w 1816"/>
                  <a:gd name="T89" fmla="*/ 2147483647 h 1816"/>
                  <a:gd name="T90" fmla="*/ 2147483647 w 1816"/>
                  <a:gd name="T91" fmla="*/ 2147483647 h 1816"/>
                  <a:gd name="T92" fmla="*/ 2147483647 w 1816"/>
                  <a:gd name="T93" fmla="*/ 2147483647 h 1816"/>
                  <a:gd name="T94" fmla="*/ 2147483647 w 1816"/>
                  <a:gd name="T95" fmla="*/ 2147483647 h 1816"/>
                  <a:gd name="T96" fmla="*/ 2147483647 w 1816"/>
                  <a:gd name="T97" fmla="*/ 2147483647 h 1816"/>
                  <a:gd name="T98" fmla="*/ 2147483647 w 1816"/>
                  <a:gd name="T99" fmla="*/ 2147483647 h 1816"/>
                  <a:gd name="T100" fmla="*/ 2147483647 w 1816"/>
                  <a:gd name="T101" fmla="*/ 2147483647 h 1816"/>
                  <a:gd name="T102" fmla="*/ 2147483647 w 1816"/>
                  <a:gd name="T103" fmla="*/ 2147483647 h 181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1816"/>
                  <a:gd name="T157" fmla="*/ 0 h 1816"/>
                  <a:gd name="T158" fmla="*/ 1816 w 1816"/>
                  <a:gd name="T159" fmla="*/ 1816 h 181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1816" h="1816">
                    <a:moveTo>
                      <a:pt x="1816" y="978"/>
                    </a:moveTo>
                    <a:lnTo>
                      <a:pt x="1816" y="836"/>
                    </a:lnTo>
                    <a:lnTo>
                      <a:pt x="1710" y="836"/>
                    </a:lnTo>
                    <a:lnTo>
                      <a:pt x="1706" y="792"/>
                    </a:lnTo>
                    <a:lnTo>
                      <a:pt x="1698" y="750"/>
                    </a:lnTo>
                    <a:lnTo>
                      <a:pt x="1688" y="708"/>
                    </a:lnTo>
                    <a:lnTo>
                      <a:pt x="1678" y="666"/>
                    </a:lnTo>
                    <a:lnTo>
                      <a:pt x="1774" y="626"/>
                    </a:lnTo>
                    <a:lnTo>
                      <a:pt x="1718" y="494"/>
                    </a:lnTo>
                    <a:lnTo>
                      <a:pt x="1622" y="534"/>
                    </a:lnTo>
                    <a:lnTo>
                      <a:pt x="1602" y="496"/>
                    </a:lnTo>
                    <a:lnTo>
                      <a:pt x="1578" y="460"/>
                    </a:lnTo>
                    <a:lnTo>
                      <a:pt x="1552" y="424"/>
                    </a:lnTo>
                    <a:lnTo>
                      <a:pt x="1526" y="390"/>
                    </a:lnTo>
                    <a:lnTo>
                      <a:pt x="1600" y="316"/>
                    </a:lnTo>
                    <a:lnTo>
                      <a:pt x="1498" y="216"/>
                    </a:lnTo>
                    <a:lnTo>
                      <a:pt x="1426" y="290"/>
                    </a:lnTo>
                    <a:lnTo>
                      <a:pt x="1392" y="262"/>
                    </a:lnTo>
                    <a:lnTo>
                      <a:pt x="1356" y="236"/>
                    </a:lnTo>
                    <a:lnTo>
                      <a:pt x="1318" y="214"/>
                    </a:lnTo>
                    <a:lnTo>
                      <a:pt x="1280" y="192"/>
                    </a:lnTo>
                    <a:lnTo>
                      <a:pt x="1320" y="96"/>
                    </a:lnTo>
                    <a:lnTo>
                      <a:pt x="1188" y="42"/>
                    </a:lnTo>
                    <a:lnTo>
                      <a:pt x="1150" y="138"/>
                    </a:lnTo>
                    <a:lnTo>
                      <a:pt x="1108" y="126"/>
                    </a:lnTo>
                    <a:lnTo>
                      <a:pt x="1066" y="116"/>
                    </a:lnTo>
                    <a:lnTo>
                      <a:pt x="1022" y="110"/>
                    </a:lnTo>
                    <a:lnTo>
                      <a:pt x="978" y="104"/>
                    </a:lnTo>
                    <a:lnTo>
                      <a:pt x="978" y="0"/>
                    </a:lnTo>
                    <a:lnTo>
                      <a:pt x="836" y="0"/>
                    </a:lnTo>
                    <a:lnTo>
                      <a:pt x="836" y="104"/>
                    </a:lnTo>
                    <a:lnTo>
                      <a:pt x="792" y="110"/>
                    </a:lnTo>
                    <a:lnTo>
                      <a:pt x="750" y="116"/>
                    </a:lnTo>
                    <a:lnTo>
                      <a:pt x="706" y="126"/>
                    </a:lnTo>
                    <a:lnTo>
                      <a:pt x="666" y="138"/>
                    </a:lnTo>
                    <a:lnTo>
                      <a:pt x="626" y="42"/>
                    </a:lnTo>
                    <a:lnTo>
                      <a:pt x="494" y="96"/>
                    </a:lnTo>
                    <a:lnTo>
                      <a:pt x="534" y="192"/>
                    </a:lnTo>
                    <a:lnTo>
                      <a:pt x="496" y="214"/>
                    </a:lnTo>
                    <a:lnTo>
                      <a:pt x="460" y="236"/>
                    </a:lnTo>
                    <a:lnTo>
                      <a:pt x="424" y="262"/>
                    </a:lnTo>
                    <a:lnTo>
                      <a:pt x="390" y="290"/>
                    </a:lnTo>
                    <a:lnTo>
                      <a:pt x="316" y="216"/>
                    </a:lnTo>
                    <a:lnTo>
                      <a:pt x="216" y="316"/>
                    </a:lnTo>
                    <a:lnTo>
                      <a:pt x="288" y="390"/>
                    </a:lnTo>
                    <a:lnTo>
                      <a:pt x="262" y="424"/>
                    </a:lnTo>
                    <a:lnTo>
                      <a:pt x="236" y="460"/>
                    </a:lnTo>
                    <a:lnTo>
                      <a:pt x="214" y="496"/>
                    </a:lnTo>
                    <a:lnTo>
                      <a:pt x="192" y="534"/>
                    </a:lnTo>
                    <a:lnTo>
                      <a:pt x="96" y="494"/>
                    </a:lnTo>
                    <a:lnTo>
                      <a:pt x="42" y="626"/>
                    </a:lnTo>
                    <a:lnTo>
                      <a:pt x="138" y="666"/>
                    </a:lnTo>
                    <a:lnTo>
                      <a:pt x="126" y="708"/>
                    </a:lnTo>
                    <a:lnTo>
                      <a:pt x="116" y="750"/>
                    </a:lnTo>
                    <a:lnTo>
                      <a:pt x="108" y="792"/>
                    </a:lnTo>
                    <a:lnTo>
                      <a:pt x="104" y="836"/>
                    </a:lnTo>
                    <a:lnTo>
                      <a:pt x="0" y="836"/>
                    </a:lnTo>
                    <a:lnTo>
                      <a:pt x="0" y="978"/>
                    </a:lnTo>
                    <a:lnTo>
                      <a:pt x="104" y="978"/>
                    </a:lnTo>
                    <a:lnTo>
                      <a:pt x="108" y="1022"/>
                    </a:lnTo>
                    <a:lnTo>
                      <a:pt x="116" y="1066"/>
                    </a:lnTo>
                    <a:lnTo>
                      <a:pt x="126" y="1108"/>
                    </a:lnTo>
                    <a:lnTo>
                      <a:pt x="138" y="1150"/>
                    </a:lnTo>
                    <a:lnTo>
                      <a:pt x="42" y="1190"/>
                    </a:lnTo>
                    <a:lnTo>
                      <a:pt x="96" y="1320"/>
                    </a:lnTo>
                    <a:lnTo>
                      <a:pt x="192" y="1280"/>
                    </a:lnTo>
                    <a:lnTo>
                      <a:pt x="214" y="1320"/>
                    </a:lnTo>
                    <a:lnTo>
                      <a:pt x="236" y="1356"/>
                    </a:lnTo>
                    <a:lnTo>
                      <a:pt x="262" y="1392"/>
                    </a:lnTo>
                    <a:lnTo>
                      <a:pt x="288" y="1426"/>
                    </a:lnTo>
                    <a:lnTo>
                      <a:pt x="216" y="1500"/>
                    </a:lnTo>
                    <a:lnTo>
                      <a:pt x="316" y="1600"/>
                    </a:lnTo>
                    <a:lnTo>
                      <a:pt x="390" y="1526"/>
                    </a:lnTo>
                    <a:lnTo>
                      <a:pt x="424" y="1554"/>
                    </a:lnTo>
                    <a:lnTo>
                      <a:pt x="460" y="1578"/>
                    </a:lnTo>
                    <a:lnTo>
                      <a:pt x="496" y="1602"/>
                    </a:lnTo>
                    <a:lnTo>
                      <a:pt x="534" y="1622"/>
                    </a:lnTo>
                    <a:lnTo>
                      <a:pt x="494" y="1718"/>
                    </a:lnTo>
                    <a:lnTo>
                      <a:pt x="626" y="1774"/>
                    </a:lnTo>
                    <a:lnTo>
                      <a:pt x="666" y="1678"/>
                    </a:lnTo>
                    <a:lnTo>
                      <a:pt x="706" y="1690"/>
                    </a:lnTo>
                    <a:lnTo>
                      <a:pt x="750" y="1698"/>
                    </a:lnTo>
                    <a:lnTo>
                      <a:pt x="792" y="1706"/>
                    </a:lnTo>
                    <a:lnTo>
                      <a:pt x="836" y="1712"/>
                    </a:lnTo>
                    <a:lnTo>
                      <a:pt x="836" y="1816"/>
                    </a:lnTo>
                    <a:lnTo>
                      <a:pt x="978" y="1816"/>
                    </a:lnTo>
                    <a:lnTo>
                      <a:pt x="978" y="1712"/>
                    </a:lnTo>
                    <a:lnTo>
                      <a:pt x="1022" y="1706"/>
                    </a:lnTo>
                    <a:lnTo>
                      <a:pt x="1066" y="1698"/>
                    </a:lnTo>
                    <a:lnTo>
                      <a:pt x="1108" y="1690"/>
                    </a:lnTo>
                    <a:lnTo>
                      <a:pt x="1150" y="1678"/>
                    </a:lnTo>
                    <a:lnTo>
                      <a:pt x="1188" y="1774"/>
                    </a:lnTo>
                    <a:lnTo>
                      <a:pt x="1320" y="1718"/>
                    </a:lnTo>
                    <a:lnTo>
                      <a:pt x="1280" y="1622"/>
                    </a:lnTo>
                    <a:lnTo>
                      <a:pt x="1318" y="1602"/>
                    </a:lnTo>
                    <a:lnTo>
                      <a:pt x="1356" y="1578"/>
                    </a:lnTo>
                    <a:lnTo>
                      <a:pt x="1392" y="1554"/>
                    </a:lnTo>
                    <a:lnTo>
                      <a:pt x="1426" y="1526"/>
                    </a:lnTo>
                    <a:lnTo>
                      <a:pt x="1498" y="1600"/>
                    </a:lnTo>
                    <a:lnTo>
                      <a:pt x="1600" y="1500"/>
                    </a:lnTo>
                    <a:lnTo>
                      <a:pt x="1526" y="1426"/>
                    </a:lnTo>
                    <a:lnTo>
                      <a:pt x="1552" y="1392"/>
                    </a:lnTo>
                    <a:lnTo>
                      <a:pt x="1578" y="1356"/>
                    </a:lnTo>
                    <a:lnTo>
                      <a:pt x="1602" y="1320"/>
                    </a:lnTo>
                    <a:lnTo>
                      <a:pt x="1622" y="1280"/>
                    </a:lnTo>
                    <a:lnTo>
                      <a:pt x="1718" y="1320"/>
                    </a:lnTo>
                    <a:lnTo>
                      <a:pt x="1774" y="1190"/>
                    </a:lnTo>
                    <a:lnTo>
                      <a:pt x="1678" y="1150"/>
                    </a:lnTo>
                    <a:lnTo>
                      <a:pt x="1688" y="1108"/>
                    </a:lnTo>
                    <a:lnTo>
                      <a:pt x="1698" y="1066"/>
                    </a:lnTo>
                    <a:lnTo>
                      <a:pt x="1706" y="1022"/>
                    </a:lnTo>
                    <a:lnTo>
                      <a:pt x="1710" y="978"/>
                    </a:lnTo>
                    <a:lnTo>
                      <a:pt x="1816" y="978"/>
                    </a:lnTo>
                    <a:close/>
                    <a:moveTo>
                      <a:pt x="908" y="1614"/>
                    </a:moveTo>
                    <a:lnTo>
                      <a:pt x="908" y="1614"/>
                    </a:lnTo>
                    <a:lnTo>
                      <a:pt x="872" y="1612"/>
                    </a:lnTo>
                    <a:lnTo>
                      <a:pt x="836" y="1610"/>
                    </a:lnTo>
                    <a:lnTo>
                      <a:pt x="800" y="1606"/>
                    </a:lnTo>
                    <a:lnTo>
                      <a:pt x="766" y="1600"/>
                    </a:lnTo>
                    <a:lnTo>
                      <a:pt x="730" y="1592"/>
                    </a:lnTo>
                    <a:lnTo>
                      <a:pt x="698" y="1582"/>
                    </a:lnTo>
                    <a:lnTo>
                      <a:pt x="664" y="1570"/>
                    </a:lnTo>
                    <a:lnTo>
                      <a:pt x="632" y="1558"/>
                    </a:lnTo>
                    <a:lnTo>
                      <a:pt x="602" y="1544"/>
                    </a:lnTo>
                    <a:lnTo>
                      <a:pt x="570" y="1528"/>
                    </a:lnTo>
                    <a:lnTo>
                      <a:pt x="542" y="1512"/>
                    </a:lnTo>
                    <a:lnTo>
                      <a:pt x="512" y="1492"/>
                    </a:lnTo>
                    <a:lnTo>
                      <a:pt x="484" y="1474"/>
                    </a:lnTo>
                    <a:lnTo>
                      <a:pt x="458" y="1452"/>
                    </a:lnTo>
                    <a:lnTo>
                      <a:pt x="432" y="1430"/>
                    </a:lnTo>
                    <a:lnTo>
                      <a:pt x="408" y="1406"/>
                    </a:lnTo>
                    <a:lnTo>
                      <a:pt x="384" y="1382"/>
                    </a:lnTo>
                    <a:lnTo>
                      <a:pt x="362" y="1356"/>
                    </a:lnTo>
                    <a:lnTo>
                      <a:pt x="342" y="1330"/>
                    </a:lnTo>
                    <a:lnTo>
                      <a:pt x="322" y="1302"/>
                    </a:lnTo>
                    <a:lnTo>
                      <a:pt x="304" y="1274"/>
                    </a:lnTo>
                    <a:lnTo>
                      <a:pt x="286" y="1244"/>
                    </a:lnTo>
                    <a:lnTo>
                      <a:pt x="272" y="1214"/>
                    </a:lnTo>
                    <a:lnTo>
                      <a:pt x="256" y="1182"/>
                    </a:lnTo>
                    <a:lnTo>
                      <a:pt x="244" y="1150"/>
                    </a:lnTo>
                    <a:lnTo>
                      <a:pt x="234" y="1118"/>
                    </a:lnTo>
                    <a:lnTo>
                      <a:pt x="224" y="1084"/>
                    </a:lnTo>
                    <a:lnTo>
                      <a:pt x="216" y="1050"/>
                    </a:lnTo>
                    <a:lnTo>
                      <a:pt x="210" y="1016"/>
                    </a:lnTo>
                    <a:lnTo>
                      <a:pt x="206" y="980"/>
                    </a:lnTo>
                    <a:lnTo>
                      <a:pt x="202" y="944"/>
                    </a:lnTo>
                    <a:lnTo>
                      <a:pt x="202" y="908"/>
                    </a:lnTo>
                    <a:lnTo>
                      <a:pt x="202" y="872"/>
                    </a:lnTo>
                    <a:lnTo>
                      <a:pt x="206" y="836"/>
                    </a:lnTo>
                    <a:lnTo>
                      <a:pt x="210" y="800"/>
                    </a:lnTo>
                    <a:lnTo>
                      <a:pt x="216" y="766"/>
                    </a:lnTo>
                    <a:lnTo>
                      <a:pt x="224" y="732"/>
                    </a:lnTo>
                    <a:lnTo>
                      <a:pt x="234" y="698"/>
                    </a:lnTo>
                    <a:lnTo>
                      <a:pt x="244" y="664"/>
                    </a:lnTo>
                    <a:lnTo>
                      <a:pt x="256" y="632"/>
                    </a:lnTo>
                    <a:lnTo>
                      <a:pt x="272" y="602"/>
                    </a:lnTo>
                    <a:lnTo>
                      <a:pt x="286" y="572"/>
                    </a:lnTo>
                    <a:lnTo>
                      <a:pt x="304" y="542"/>
                    </a:lnTo>
                    <a:lnTo>
                      <a:pt x="322" y="512"/>
                    </a:lnTo>
                    <a:lnTo>
                      <a:pt x="342" y="486"/>
                    </a:lnTo>
                    <a:lnTo>
                      <a:pt x="362" y="458"/>
                    </a:lnTo>
                    <a:lnTo>
                      <a:pt x="384" y="432"/>
                    </a:lnTo>
                    <a:lnTo>
                      <a:pt x="408" y="408"/>
                    </a:lnTo>
                    <a:lnTo>
                      <a:pt x="432" y="386"/>
                    </a:lnTo>
                    <a:lnTo>
                      <a:pt x="458" y="362"/>
                    </a:lnTo>
                    <a:lnTo>
                      <a:pt x="484" y="342"/>
                    </a:lnTo>
                    <a:lnTo>
                      <a:pt x="512" y="322"/>
                    </a:lnTo>
                    <a:lnTo>
                      <a:pt x="542" y="304"/>
                    </a:lnTo>
                    <a:lnTo>
                      <a:pt x="570" y="286"/>
                    </a:lnTo>
                    <a:lnTo>
                      <a:pt x="602" y="272"/>
                    </a:lnTo>
                    <a:lnTo>
                      <a:pt x="632" y="258"/>
                    </a:lnTo>
                    <a:lnTo>
                      <a:pt x="664" y="244"/>
                    </a:lnTo>
                    <a:lnTo>
                      <a:pt x="698" y="234"/>
                    </a:lnTo>
                    <a:lnTo>
                      <a:pt x="730" y="224"/>
                    </a:lnTo>
                    <a:lnTo>
                      <a:pt x="766" y="216"/>
                    </a:lnTo>
                    <a:lnTo>
                      <a:pt x="800" y="210"/>
                    </a:lnTo>
                    <a:lnTo>
                      <a:pt x="836" y="206"/>
                    </a:lnTo>
                    <a:lnTo>
                      <a:pt x="872" y="202"/>
                    </a:lnTo>
                    <a:lnTo>
                      <a:pt x="908" y="202"/>
                    </a:lnTo>
                    <a:lnTo>
                      <a:pt x="944" y="202"/>
                    </a:lnTo>
                    <a:lnTo>
                      <a:pt x="980" y="206"/>
                    </a:lnTo>
                    <a:lnTo>
                      <a:pt x="1014" y="210"/>
                    </a:lnTo>
                    <a:lnTo>
                      <a:pt x="1050" y="216"/>
                    </a:lnTo>
                    <a:lnTo>
                      <a:pt x="1084" y="224"/>
                    </a:lnTo>
                    <a:lnTo>
                      <a:pt x="1118" y="234"/>
                    </a:lnTo>
                    <a:lnTo>
                      <a:pt x="1150" y="244"/>
                    </a:lnTo>
                    <a:lnTo>
                      <a:pt x="1182" y="258"/>
                    </a:lnTo>
                    <a:lnTo>
                      <a:pt x="1214" y="272"/>
                    </a:lnTo>
                    <a:lnTo>
                      <a:pt x="1244" y="286"/>
                    </a:lnTo>
                    <a:lnTo>
                      <a:pt x="1274" y="304"/>
                    </a:lnTo>
                    <a:lnTo>
                      <a:pt x="1302" y="322"/>
                    </a:lnTo>
                    <a:lnTo>
                      <a:pt x="1330" y="342"/>
                    </a:lnTo>
                    <a:lnTo>
                      <a:pt x="1356" y="362"/>
                    </a:lnTo>
                    <a:lnTo>
                      <a:pt x="1382" y="386"/>
                    </a:lnTo>
                    <a:lnTo>
                      <a:pt x="1406" y="408"/>
                    </a:lnTo>
                    <a:lnTo>
                      <a:pt x="1430" y="432"/>
                    </a:lnTo>
                    <a:lnTo>
                      <a:pt x="1452" y="458"/>
                    </a:lnTo>
                    <a:lnTo>
                      <a:pt x="1474" y="486"/>
                    </a:lnTo>
                    <a:lnTo>
                      <a:pt x="1492" y="512"/>
                    </a:lnTo>
                    <a:lnTo>
                      <a:pt x="1512" y="542"/>
                    </a:lnTo>
                    <a:lnTo>
                      <a:pt x="1528" y="572"/>
                    </a:lnTo>
                    <a:lnTo>
                      <a:pt x="1544" y="602"/>
                    </a:lnTo>
                    <a:lnTo>
                      <a:pt x="1558" y="632"/>
                    </a:lnTo>
                    <a:lnTo>
                      <a:pt x="1570" y="664"/>
                    </a:lnTo>
                    <a:lnTo>
                      <a:pt x="1582" y="698"/>
                    </a:lnTo>
                    <a:lnTo>
                      <a:pt x="1592" y="732"/>
                    </a:lnTo>
                    <a:lnTo>
                      <a:pt x="1598" y="766"/>
                    </a:lnTo>
                    <a:lnTo>
                      <a:pt x="1606" y="800"/>
                    </a:lnTo>
                    <a:lnTo>
                      <a:pt x="1610" y="836"/>
                    </a:lnTo>
                    <a:lnTo>
                      <a:pt x="1612" y="872"/>
                    </a:lnTo>
                    <a:lnTo>
                      <a:pt x="1614" y="908"/>
                    </a:lnTo>
                    <a:lnTo>
                      <a:pt x="1612" y="944"/>
                    </a:lnTo>
                    <a:lnTo>
                      <a:pt x="1610" y="980"/>
                    </a:lnTo>
                    <a:lnTo>
                      <a:pt x="1606" y="1016"/>
                    </a:lnTo>
                    <a:lnTo>
                      <a:pt x="1598" y="1050"/>
                    </a:lnTo>
                    <a:lnTo>
                      <a:pt x="1592" y="1084"/>
                    </a:lnTo>
                    <a:lnTo>
                      <a:pt x="1582" y="1118"/>
                    </a:lnTo>
                    <a:lnTo>
                      <a:pt x="1570" y="1150"/>
                    </a:lnTo>
                    <a:lnTo>
                      <a:pt x="1558" y="1182"/>
                    </a:lnTo>
                    <a:lnTo>
                      <a:pt x="1544" y="1214"/>
                    </a:lnTo>
                    <a:lnTo>
                      <a:pt x="1528" y="1244"/>
                    </a:lnTo>
                    <a:lnTo>
                      <a:pt x="1512" y="1274"/>
                    </a:lnTo>
                    <a:lnTo>
                      <a:pt x="1492" y="1302"/>
                    </a:lnTo>
                    <a:lnTo>
                      <a:pt x="1474" y="1330"/>
                    </a:lnTo>
                    <a:lnTo>
                      <a:pt x="1452" y="1356"/>
                    </a:lnTo>
                    <a:lnTo>
                      <a:pt x="1430" y="1382"/>
                    </a:lnTo>
                    <a:lnTo>
                      <a:pt x="1406" y="1406"/>
                    </a:lnTo>
                    <a:lnTo>
                      <a:pt x="1382" y="1430"/>
                    </a:lnTo>
                    <a:lnTo>
                      <a:pt x="1356" y="1452"/>
                    </a:lnTo>
                    <a:lnTo>
                      <a:pt x="1330" y="1474"/>
                    </a:lnTo>
                    <a:lnTo>
                      <a:pt x="1302" y="1492"/>
                    </a:lnTo>
                    <a:lnTo>
                      <a:pt x="1274" y="1512"/>
                    </a:lnTo>
                    <a:lnTo>
                      <a:pt x="1244" y="1528"/>
                    </a:lnTo>
                    <a:lnTo>
                      <a:pt x="1214" y="1544"/>
                    </a:lnTo>
                    <a:lnTo>
                      <a:pt x="1182" y="1558"/>
                    </a:lnTo>
                    <a:lnTo>
                      <a:pt x="1150" y="1570"/>
                    </a:lnTo>
                    <a:lnTo>
                      <a:pt x="1118" y="1582"/>
                    </a:lnTo>
                    <a:lnTo>
                      <a:pt x="1084" y="1592"/>
                    </a:lnTo>
                    <a:lnTo>
                      <a:pt x="1050" y="1600"/>
                    </a:lnTo>
                    <a:lnTo>
                      <a:pt x="1014" y="1606"/>
                    </a:lnTo>
                    <a:lnTo>
                      <a:pt x="980" y="1610"/>
                    </a:lnTo>
                    <a:lnTo>
                      <a:pt x="944" y="1612"/>
                    </a:lnTo>
                    <a:lnTo>
                      <a:pt x="908" y="1614"/>
                    </a:lnTo>
                    <a:close/>
                  </a:path>
                </a:pathLst>
              </a:cu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prstDash val="sysDot"/>
                    <a:round/>
                  </a14:hiddenLine>
                </a:ext>
              </a:extLst>
            </p:spPr>
            <p:txBody>
              <a:bodyPr wrap="none" anchor="ctr"/>
              <a:lstStyle/>
              <a:p>
                <a:pPr algn="just" eaLnBrk="1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600" noProof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4" name="Oval 680"/>
              <p:cNvSpPr>
                <a:spLocks noChangeArrowheads="1"/>
              </p:cNvSpPr>
              <p:nvPr/>
            </p:nvSpPr>
            <p:spPr bwMode="auto">
              <a:xfrm rot="21275257">
                <a:off x="6050897" y="4039847"/>
                <a:ext cx="1577880" cy="1577996"/>
              </a:xfrm>
              <a:prstGeom prst="ellipse">
                <a:avLst/>
              </a:prstGeom>
              <a:solidFill>
                <a:srgbClr val="00AE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/>
              <a:p>
                <a:pPr algn="just" eaLnBrk="1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ko-KR" altLang="en-US" sz="600" noProof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+mn-ea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5" name="Arc 681"/>
              <p:cNvSpPr>
                <a:spLocks noChangeArrowheads="1"/>
              </p:cNvSpPr>
              <p:nvPr/>
            </p:nvSpPr>
            <p:spPr bwMode="auto">
              <a:xfrm rot="7501686">
                <a:off x="4141571" y="3609103"/>
                <a:ext cx="1906587" cy="1549400"/>
              </a:xfrm>
              <a:custGeom>
                <a:avLst/>
                <a:gdLst>
                  <a:gd name="T0" fmla="*/ 1309896 w 21600"/>
                  <a:gd name="T1" fmla="*/ -99 h 15695"/>
                  <a:gd name="T2" fmla="*/ 1906587 w 21600"/>
                  <a:gd name="T3" fmla="*/ 1549400 h 15695"/>
                  <a:gd name="T4" fmla="*/ 1309896 w 21600"/>
                  <a:gd name="T5" fmla="*/ -99 h 15695"/>
                  <a:gd name="T6" fmla="*/ 1906587 w 21600"/>
                  <a:gd name="T7" fmla="*/ 1549400 h 15695"/>
                  <a:gd name="T8" fmla="*/ 0 w 21600"/>
                  <a:gd name="T9" fmla="*/ 1549400 h 15695"/>
                  <a:gd name="T10" fmla="*/ 1309896 w 21600"/>
                  <a:gd name="T11" fmla="*/ -99 h 1569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15695" fill="none">
                    <a:moveTo>
                      <a:pt x="14840" y="-1"/>
                    </a:moveTo>
                    <a:cubicBezTo>
                      <a:pt x="19155" y="4079"/>
                      <a:pt x="21600" y="9756"/>
                      <a:pt x="21600" y="15695"/>
                    </a:cubicBezTo>
                  </a:path>
                  <a:path w="21600" h="15695" stroke="0">
                    <a:moveTo>
                      <a:pt x="14840" y="-1"/>
                    </a:moveTo>
                    <a:cubicBezTo>
                      <a:pt x="19155" y="4079"/>
                      <a:pt x="21600" y="9756"/>
                      <a:pt x="21600" y="15695"/>
                    </a:cubicBezTo>
                    <a:lnTo>
                      <a:pt x="0" y="15695"/>
                    </a:lnTo>
                    <a:lnTo>
                      <a:pt x="14840" y="-1"/>
                    </a:lnTo>
                    <a:close/>
                  </a:path>
                </a:pathLst>
              </a:custGeom>
              <a:noFill/>
              <a:ln w="9525">
                <a:solidFill>
                  <a:srgbClr val="7F7F7F"/>
                </a:solidFill>
                <a:prstDash val="sysDot"/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6" name="Arc 683"/>
              <p:cNvSpPr>
                <a:spLocks noChangeArrowheads="1"/>
              </p:cNvSpPr>
              <p:nvPr/>
            </p:nvSpPr>
            <p:spPr bwMode="auto">
              <a:xfrm rot="256945">
                <a:off x="7018916" y="2744709"/>
                <a:ext cx="620712" cy="898525"/>
              </a:xfrm>
              <a:custGeom>
                <a:avLst/>
                <a:gdLst>
                  <a:gd name="T0" fmla="*/ 93021 w 21600"/>
                  <a:gd name="T1" fmla="*/ -29 h 31203"/>
                  <a:gd name="T2" fmla="*/ 620712 w 21600"/>
                  <a:gd name="T3" fmla="*/ 614970 h 31203"/>
                  <a:gd name="T4" fmla="*/ 552434 w 21600"/>
                  <a:gd name="T5" fmla="*/ 898496 h 31203"/>
                  <a:gd name="T6" fmla="*/ 93021 w 21600"/>
                  <a:gd name="T7" fmla="*/ -29 h 31203"/>
                  <a:gd name="T8" fmla="*/ 620712 w 21600"/>
                  <a:gd name="T9" fmla="*/ 614970 h 31203"/>
                  <a:gd name="T10" fmla="*/ 552434 w 21600"/>
                  <a:gd name="T11" fmla="*/ 898496 h 31203"/>
                  <a:gd name="T12" fmla="*/ 0 w 21600"/>
                  <a:gd name="T13" fmla="*/ 614970 h 31203"/>
                  <a:gd name="T14" fmla="*/ 93021 w 21600"/>
                  <a:gd name="T15" fmla="*/ -29 h 3120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31203" fill="none">
                    <a:moveTo>
                      <a:pt x="3237" y="-1"/>
                    </a:moveTo>
                    <a:cubicBezTo>
                      <a:pt x="13795" y="1600"/>
                      <a:pt x="21600" y="10676"/>
                      <a:pt x="21600" y="21356"/>
                    </a:cubicBezTo>
                    <a:cubicBezTo>
                      <a:pt x="21600" y="24780"/>
                      <a:pt x="20785" y="28155"/>
                      <a:pt x="19224" y="31202"/>
                    </a:cubicBezTo>
                  </a:path>
                  <a:path w="21600" h="31203" stroke="0">
                    <a:moveTo>
                      <a:pt x="3237" y="-1"/>
                    </a:moveTo>
                    <a:cubicBezTo>
                      <a:pt x="13795" y="1600"/>
                      <a:pt x="21600" y="10676"/>
                      <a:pt x="21600" y="21356"/>
                    </a:cubicBezTo>
                    <a:cubicBezTo>
                      <a:pt x="21600" y="24780"/>
                      <a:pt x="20785" y="28155"/>
                      <a:pt x="19224" y="31202"/>
                    </a:cubicBezTo>
                    <a:lnTo>
                      <a:pt x="0" y="21356"/>
                    </a:lnTo>
                    <a:lnTo>
                      <a:pt x="3237" y="-1"/>
                    </a:lnTo>
                    <a:close/>
                  </a:path>
                </a:pathLst>
              </a:custGeom>
              <a:noFill/>
              <a:ln w="9525">
                <a:solidFill>
                  <a:srgbClr val="7F7F7F"/>
                </a:solidFill>
                <a:prstDash val="sysDot"/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60" name="Group 17"/>
            <p:cNvGrpSpPr/>
            <p:nvPr/>
          </p:nvGrpSpPr>
          <p:grpSpPr>
            <a:xfrm>
              <a:off x="5097384" y="3771320"/>
              <a:ext cx="305693" cy="304332"/>
              <a:chOff x="5607370" y="3562829"/>
              <a:chExt cx="587140" cy="587140"/>
            </a:xfrm>
            <a:solidFill>
              <a:schemeClr val="bg1"/>
            </a:solidFill>
          </p:grpSpPr>
          <p:sp>
            <p:nvSpPr>
              <p:cNvPr id="61" name="Freeform 15"/>
              <p:cNvSpPr>
                <a:spLocks noEditPoints="1"/>
              </p:cNvSpPr>
              <p:nvPr/>
            </p:nvSpPr>
            <p:spPr bwMode="auto">
              <a:xfrm>
                <a:off x="5746497" y="3702123"/>
                <a:ext cx="308897" cy="308544"/>
              </a:xfrm>
              <a:custGeom>
                <a:avLst/>
                <a:gdLst>
                  <a:gd name="T0" fmla="*/ 183 w 371"/>
                  <a:gd name="T1" fmla="*/ 1 h 370"/>
                  <a:gd name="T2" fmla="*/ 2 w 371"/>
                  <a:gd name="T3" fmla="*/ 187 h 370"/>
                  <a:gd name="T4" fmla="*/ 188 w 371"/>
                  <a:gd name="T5" fmla="*/ 369 h 370"/>
                  <a:gd name="T6" fmla="*/ 370 w 371"/>
                  <a:gd name="T7" fmla="*/ 182 h 370"/>
                  <a:gd name="T8" fmla="*/ 183 w 371"/>
                  <a:gd name="T9" fmla="*/ 1 h 370"/>
                  <a:gd name="T10" fmla="*/ 184 w 371"/>
                  <a:gd name="T11" fmla="*/ 25 h 370"/>
                  <a:gd name="T12" fmla="*/ 260 w 371"/>
                  <a:gd name="T13" fmla="*/ 43 h 370"/>
                  <a:gd name="T14" fmla="*/ 235 w 371"/>
                  <a:gd name="T15" fmla="*/ 84 h 370"/>
                  <a:gd name="T16" fmla="*/ 186 w 371"/>
                  <a:gd name="T17" fmla="*/ 73 h 370"/>
                  <a:gd name="T18" fmla="*/ 137 w 371"/>
                  <a:gd name="T19" fmla="*/ 84 h 370"/>
                  <a:gd name="T20" fmla="*/ 112 w 371"/>
                  <a:gd name="T21" fmla="*/ 43 h 370"/>
                  <a:gd name="T22" fmla="*/ 184 w 371"/>
                  <a:gd name="T23" fmla="*/ 25 h 370"/>
                  <a:gd name="T24" fmla="*/ 85 w 371"/>
                  <a:gd name="T25" fmla="*/ 234 h 370"/>
                  <a:gd name="T26" fmla="*/ 44 w 371"/>
                  <a:gd name="T27" fmla="*/ 259 h 370"/>
                  <a:gd name="T28" fmla="*/ 26 w 371"/>
                  <a:gd name="T29" fmla="*/ 187 h 370"/>
                  <a:gd name="T30" fmla="*/ 44 w 371"/>
                  <a:gd name="T31" fmla="*/ 111 h 370"/>
                  <a:gd name="T32" fmla="*/ 85 w 371"/>
                  <a:gd name="T33" fmla="*/ 136 h 370"/>
                  <a:gd name="T34" fmla="*/ 74 w 371"/>
                  <a:gd name="T35" fmla="*/ 185 h 370"/>
                  <a:gd name="T36" fmla="*/ 85 w 371"/>
                  <a:gd name="T37" fmla="*/ 234 h 370"/>
                  <a:gd name="T38" fmla="*/ 188 w 371"/>
                  <a:gd name="T39" fmla="*/ 345 h 370"/>
                  <a:gd name="T40" fmla="*/ 112 w 371"/>
                  <a:gd name="T41" fmla="*/ 327 h 370"/>
                  <a:gd name="T42" fmla="*/ 137 w 371"/>
                  <a:gd name="T43" fmla="*/ 286 h 370"/>
                  <a:gd name="T44" fmla="*/ 186 w 371"/>
                  <a:gd name="T45" fmla="*/ 297 h 370"/>
                  <a:gd name="T46" fmla="*/ 235 w 371"/>
                  <a:gd name="T47" fmla="*/ 286 h 370"/>
                  <a:gd name="T48" fmla="*/ 260 w 371"/>
                  <a:gd name="T49" fmla="*/ 327 h 370"/>
                  <a:gd name="T50" fmla="*/ 188 w 371"/>
                  <a:gd name="T51" fmla="*/ 345 h 370"/>
                  <a:gd name="T52" fmla="*/ 186 w 371"/>
                  <a:gd name="T53" fmla="*/ 273 h 370"/>
                  <a:gd name="T54" fmla="*/ 98 w 371"/>
                  <a:gd name="T55" fmla="*/ 185 h 370"/>
                  <a:gd name="T56" fmla="*/ 186 w 371"/>
                  <a:gd name="T57" fmla="*/ 97 h 370"/>
                  <a:gd name="T58" fmla="*/ 274 w 371"/>
                  <a:gd name="T59" fmla="*/ 185 h 370"/>
                  <a:gd name="T60" fmla="*/ 186 w 371"/>
                  <a:gd name="T61" fmla="*/ 273 h 370"/>
                  <a:gd name="T62" fmla="*/ 286 w 371"/>
                  <a:gd name="T63" fmla="*/ 234 h 370"/>
                  <a:gd name="T64" fmla="*/ 298 w 371"/>
                  <a:gd name="T65" fmla="*/ 185 h 370"/>
                  <a:gd name="T66" fmla="*/ 286 w 371"/>
                  <a:gd name="T67" fmla="*/ 136 h 370"/>
                  <a:gd name="T68" fmla="*/ 328 w 371"/>
                  <a:gd name="T69" fmla="*/ 111 h 370"/>
                  <a:gd name="T70" fmla="*/ 346 w 371"/>
                  <a:gd name="T71" fmla="*/ 183 h 370"/>
                  <a:gd name="T72" fmla="*/ 328 w 371"/>
                  <a:gd name="T73" fmla="*/ 259 h 370"/>
                  <a:gd name="T74" fmla="*/ 286 w 371"/>
                  <a:gd name="T75" fmla="*/ 234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71" h="370">
                    <a:moveTo>
                      <a:pt x="183" y="1"/>
                    </a:moveTo>
                    <a:cubicBezTo>
                      <a:pt x="82" y="2"/>
                      <a:pt x="0" y="86"/>
                      <a:pt x="2" y="187"/>
                    </a:cubicBezTo>
                    <a:cubicBezTo>
                      <a:pt x="3" y="289"/>
                      <a:pt x="87" y="370"/>
                      <a:pt x="188" y="369"/>
                    </a:cubicBezTo>
                    <a:cubicBezTo>
                      <a:pt x="290" y="368"/>
                      <a:pt x="371" y="284"/>
                      <a:pt x="370" y="182"/>
                    </a:cubicBezTo>
                    <a:cubicBezTo>
                      <a:pt x="368" y="81"/>
                      <a:pt x="285" y="0"/>
                      <a:pt x="183" y="1"/>
                    </a:cubicBezTo>
                    <a:close/>
                    <a:moveTo>
                      <a:pt x="184" y="25"/>
                    </a:moveTo>
                    <a:cubicBezTo>
                      <a:pt x="211" y="25"/>
                      <a:pt x="237" y="31"/>
                      <a:pt x="260" y="43"/>
                    </a:cubicBezTo>
                    <a:cubicBezTo>
                      <a:pt x="235" y="84"/>
                      <a:pt x="235" y="84"/>
                      <a:pt x="235" y="84"/>
                    </a:cubicBezTo>
                    <a:cubicBezTo>
                      <a:pt x="220" y="77"/>
                      <a:pt x="203" y="73"/>
                      <a:pt x="186" y="73"/>
                    </a:cubicBezTo>
                    <a:cubicBezTo>
                      <a:pt x="168" y="73"/>
                      <a:pt x="151" y="77"/>
                      <a:pt x="137" y="84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33" y="32"/>
                      <a:pt x="158" y="25"/>
                      <a:pt x="184" y="25"/>
                    </a:cubicBezTo>
                    <a:close/>
                    <a:moveTo>
                      <a:pt x="85" y="234"/>
                    </a:moveTo>
                    <a:cubicBezTo>
                      <a:pt x="44" y="259"/>
                      <a:pt x="44" y="259"/>
                      <a:pt x="44" y="259"/>
                    </a:cubicBezTo>
                    <a:cubicBezTo>
                      <a:pt x="33" y="237"/>
                      <a:pt x="26" y="213"/>
                      <a:pt x="26" y="187"/>
                    </a:cubicBezTo>
                    <a:cubicBezTo>
                      <a:pt x="25" y="160"/>
                      <a:pt x="32" y="134"/>
                      <a:pt x="44" y="111"/>
                    </a:cubicBezTo>
                    <a:cubicBezTo>
                      <a:pt x="85" y="136"/>
                      <a:pt x="85" y="136"/>
                      <a:pt x="85" y="136"/>
                    </a:cubicBezTo>
                    <a:cubicBezTo>
                      <a:pt x="78" y="151"/>
                      <a:pt x="74" y="167"/>
                      <a:pt x="74" y="185"/>
                    </a:cubicBezTo>
                    <a:cubicBezTo>
                      <a:pt x="74" y="203"/>
                      <a:pt x="78" y="219"/>
                      <a:pt x="85" y="234"/>
                    </a:cubicBezTo>
                    <a:close/>
                    <a:moveTo>
                      <a:pt x="188" y="345"/>
                    </a:moveTo>
                    <a:cubicBezTo>
                      <a:pt x="161" y="345"/>
                      <a:pt x="135" y="339"/>
                      <a:pt x="112" y="327"/>
                    </a:cubicBezTo>
                    <a:cubicBezTo>
                      <a:pt x="137" y="286"/>
                      <a:pt x="137" y="286"/>
                      <a:pt x="137" y="286"/>
                    </a:cubicBezTo>
                    <a:cubicBezTo>
                      <a:pt x="151" y="293"/>
                      <a:pt x="168" y="297"/>
                      <a:pt x="186" y="297"/>
                    </a:cubicBezTo>
                    <a:cubicBezTo>
                      <a:pt x="203" y="297"/>
                      <a:pt x="220" y="293"/>
                      <a:pt x="235" y="286"/>
                    </a:cubicBezTo>
                    <a:cubicBezTo>
                      <a:pt x="260" y="327"/>
                      <a:pt x="260" y="327"/>
                      <a:pt x="260" y="327"/>
                    </a:cubicBezTo>
                    <a:cubicBezTo>
                      <a:pt x="238" y="338"/>
                      <a:pt x="214" y="345"/>
                      <a:pt x="188" y="345"/>
                    </a:cubicBezTo>
                    <a:close/>
                    <a:moveTo>
                      <a:pt x="186" y="273"/>
                    </a:moveTo>
                    <a:cubicBezTo>
                      <a:pt x="137" y="273"/>
                      <a:pt x="98" y="233"/>
                      <a:pt x="98" y="185"/>
                    </a:cubicBezTo>
                    <a:cubicBezTo>
                      <a:pt x="98" y="136"/>
                      <a:pt x="137" y="97"/>
                      <a:pt x="186" y="97"/>
                    </a:cubicBezTo>
                    <a:cubicBezTo>
                      <a:pt x="234" y="97"/>
                      <a:pt x="274" y="136"/>
                      <a:pt x="274" y="185"/>
                    </a:cubicBezTo>
                    <a:cubicBezTo>
                      <a:pt x="274" y="233"/>
                      <a:pt x="234" y="273"/>
                      <a:pt x="186" y="273"/>
                    </a:cubicBezTo>
                    <a:close/>
                    <a:moveTo>
                      <a:pt x="286" y="234"/>
                    </a:moveTo>
                    <a:cubicBezTo>
                      <a:pt x="294" y="219"/>
                      <a:pt x="298" y="203"/>
                      <a:pt x="298" y="185"/>
                    </a:cubicBezTo>
                    <a:cubicBezTo>
                      <a:pt x="298" y="167"/>
                      <a:pt x="294" y="151"/>
                      <a:pt x="286" y="136"/>
                    </a:cubicBezTo>
                    <a:cubicBezTo>
                      <a:pt x="328" y="111"/>
                      <a:pt x="328" y="111"/>
                      <a:pt x="328" y="111"/>
                    </a:cubicBezTo>
                    <a:cubicBezTo>
                      <a:pt x="339" y="133"/>
                      <a:pt x="345" y="157"/>
                      <a:pt x="346" y="183"/>
                    </a:cubicBezTo>
                    <a:cubicBezTo>
                      <a:pt x="346" y="210"/>
                      <a:pt x="340" y="236"/>
                      <a:pt x="328" y="259"/>
                    </a:cubicBezTo>
                    <a:lnTo>
                      <a:pt x="286" y="2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05484" tIns="52741" rIns="105484" bIns="52741"/>
              <a:lstStyle/>
              <a:p>
                <a:pPr algn="just" ea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" noProof="1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2" name="Freeform 23"/>
              <p:cNvSpPr>
                <a:spLocks noEditPoints="1"/>
              </p:cNvSpPr>
              <p:nvPr/>
            </p:nvSpPr>
            <p:spPr bwMode="auto">
              <a:xfrm>
                <a:off x="5607370" y="3562829"/>
                <a:ext cx="587140" cy="587140"/>
              </a:xfrm>
              <a:custGeom>
                <a:avLst/>
                <a:gdLst>
                  <a:gd name="T0" fmla="*/ 192 w 384"/>
                  <a:gd name="T1" fmla="*/ 0 h 384"/>
                  <a:gd name="T2" fmla="*/ 0 w 384"/>
                  <a:gd name="T3" fmla="*/ 192 h 384"/>
                  <a:gd name="T4" fmla="*/ 192 w 384"/>
                  <a:gd name="T5" fmla="*/ 384 h 384"/>
                  <a:gd name="T6" fmla="*/ 384 w 384"/>
                  <a:gd name="T7" fmla="*/ 192 h 384"/>
                  <a:gd name="T8" fmla="*/ 192 w 384"/>
                  <a:gd name="T9" fmla="*/ 0 h 384"/>
                  <a:gd name="T10" fmla="*/ 192 w 384"/>
                  <a:gd name="T11" fmla="*/ 349 h 384"/>
                  <a:gd name="T12" fmla="*/ 35 w 384"/>
                  <a:gd name="T13" fmla="*/ 192 h 384"/>
                  <a:gd name="T14" fmla="*/ 192 w 384"/>
                  <a:gd name="T15" fmla="*/ 35 h 384"/>
                  <a:gd name="T16" fmla="*/ 349 w 384"/>
                  <a:gd name="T17" fmla="*/ 192 h 384"/>
                  <a:gd name="T18" fmla="*/ 192 w 384"/>
                  <a:gd name="T19" fmla="*/ 34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4" h="384">
                    <a:moveTo>
                      <a:pt x="192" y="0"/>
                    </a:moveTo>
                    <a:cubicBezTo>
                      <a:pt x="86" y="0"/>
                      <a:pt x="0" y="86"/>
                      <a:pt x="0" y="192"/>
                    </a:cubicBezTo>
                    <a:cubicBezTo>
                      <a:pt x="0" y="298"/>
                      <a:pt x="86" y="384"/>
                      <a:pt x="192" y="384"/>
                    </a:cubicBezTo>
                    <a:cubicBezTo>
                      <a:pt x="298" y="384"/>
                      <a:pt x="384" y="298"/>
                      <a:pt x="384" y="192"/>
                    </a:cubicBezTo>
                    <a:cubicBezTo>
                      <a:pt x="384" y="86"/>
                      <a:pt x="298" y="0"/>
                      <a:pt x="192" y="0"/>
                    </a:cubicBezTo>
                    <a:close/>
                    <a:moveTo>
                      <a:pt x="192" y="349"/>
                    </a:moveTo>
                    <a:cubicBezTo>
                      <a:pt x="105" y="349"/>
                      <a:pt x="35" y="278"/>
                      <a:pt x="35" y="192"/>
                    </a:cubicBezTo>
                    <a:cubicBezTo>
                      <a:pt x="35" y="105"/>
                      <a:pt x="105" y="35"/>
                      <a:pt x="192" y="35"/>
                    </a:cubicBezTo>
                    <a:cubicBezTo>
                      <a:pt x="278" y="35"/>
                      <a:pt x="349" y="105"/>
                      <a:pt x="349" y="192"/>
                    </a:cubicBezTo>
                    <a:cubicBezTo>
                      <a:pt x="349" y="278"/>
                      <a:pt x="278" y="349"/>
                      <a:pt x="192" y="34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05484" tIns="52741" rIns="105484" bIns="52741"/>
              <a:lstStyle/>
              <a:p>
                <a:pPr algn="just" ea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" noProof="1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3" name="Group 20"/>
            <p:cNvGrpSpPr/>
            <p:nvPr/>
          </p:nvGrpSpPr>
          <p:grpSpPr>
            <a:xfrm>
              <a:off x="5095930" y="1612650"/>
              <a:ext cx="439070" cy="437115"/>
              <a:chOff x="6665323" y="3562825"/>
              <a:chExt cx="587140" cy="587140"/>
            </a:xfrm>
            <a:solidFill>
              <a:schemeClr val="bg1"/>
            </a:solidFill>
          </p:grpSpPr>
          <p:sp>
            <p:nvSpPr>
              <p:cNvPr id="64" name="Freeform 19"/>
              <p:cNvSpPr>
                <a:spLocks noEditPoints="1"/>
              </p:cNvSpPr>
              <p:nvPr/>
            </p:nvSpPr>
            <p:spPr bwMode="auto">
              <a:xfrm>
                <a:off x="6808144" y="3735126"/>
                <a:ext cx="301499" cy="242538"/>
              </a:xfrm>
              <a:custGeom>
                <a:avLst/>
                <a:gdLst>
                  <a:gd name="T0" fmla="*/ 393 w 400"/>
                  <a:gd name="T1" fmla="*/ 61 h 322"/>
                  <a:gd name="T2" fmla="*/ 300 w 400"/>
                  <a:gd name="T3" fmla="*/ 3 h 322"/>
                  <a:gd name="T4" fmla="*/ 286 w 400"/>
                  <a:gd name="T5" fmla="*/ 3 h 322"/>
                  <a:gd name="T6" fmla="*/ 200 w 400"/>
                  <a:gd name="T7" fmla="*/ 57 h 322"/>
                  <a:gd name="T8" fmla="*/ 113 w 400"/>
                  <a:gd name="T9" fmla="*/ 3 h 322"/>
                  <a:gd name="T10" fmla="*/ 100 w 400"/>
                  <a:gd name="T11" fmla="*/ 3 h 322"/>
                  <a:gd name="T12" fmla="*/ 6 w 400"/>
                  <a:gd name="T13" fmla="*/ 61 h 322"/>
                  <a:gd name="T14" fmla="*/ 0 w 400"/>
                  <a:gd name="T15" fmla="*/ 73 h 322"/>
                  <a:gd name="T16" fmla="*/ 0 w 400"/>
                  <a:gd name="T17" fmla="*/ 307 h 322"/>
                  <a:gd name="T18" fmla="*/ 6 w 400"/>
                  <a:gd name="T19" fmla="*/ 319 h 322"/>
                  <a:gd name="T20" fmla="*/ 20 w 400"/>
                  <a:gd name="T21" fmla="*/ 319 h 322"/>
                  <a:gd name="T22" fmla="*/ 106 w 400"/>
                  <a:gd name="T23" fmla="*/ 265 h 322"/>
                  <a:gd name="T24" fmla="*/ 193 w 400"/>
                  <a:gd name="T25" fmla="*/ 319 h 322"/>
                  <a:gd name="T26" fmla="*/ 207 w 400"/>
                  <a:gd name="T27" fmla="*/ 319 h 322"/>
                  <a:gd name="T28" fmla="*/ 293 w 400"/>
                  <a:gd name="T29" fmla="*/ 265 h 322"/>
                  <a:gd name="T30" fmla="*/ 380 w 400"/>
                  <a:gd name="T31" fmla="*/ 319 h 322"/>
                  <a:gd name="T32" fmla="*/ 387 w 400"/>
                  <a:gd name="T33" fmla="*/ 321 h 322"/>
                  <a:gd name="T34" fmla="*/ 393 w 400"/>
                  <a:gd name="T35" fmla="*/ 319 h 322"/>
                  <a:gd name="T36" fmla="*/ 400 w 400"/>
                  <a:gd name="T37" fmla="*/ 307 h 322"/>
                  <a:gd name="T38" fmla="*/ 400 w 400"/>
                  <a:gd name="T39" fmla="*/ 73 h 322"/>
                  <a:gd name="T40" fmla="*/ 393 w 400"/>
                  <a:gd name="T41" fmla="*/ 61 h 322"/>
                  <a:gd name="T42" fmla="*/ 93 w 400"/>
                  <a:gd name="T43" fmla="*/ 241 h 322"/>
                  <a:gd name="T44" fmla="*/ 26 w 400"/>
                  <a:gd name="T45" fmla="*/ 283 h 322"/>
                  <a:gd name="T46" fmla="*/ 26 w 400"/>
                  <a:gd name="T47" fmla="*/ 81 h 322"/>
                  <a:gd name="T48" fmla="*/ 93 w 400"/>
                  <a:gd name="T49" fmla="*/ 39 h 322"/>
                  <a:gd name="T50" fmla="*/ 93 w 400"/>
                  <a:gd name="T51" fmla="*/ 241 h 322"/>
                  <a:gd name="T52" fmla="*/ 187 w 400"/>
                  <a:gd name="T53" fmla="*/ 283 h 322"/>
                  <a:gd name="T54" fmla="*/ 119 w 400"/>
                  <a:gd name="T55" fmla="*/ 241 h 322"/>
                  <a:gd name="T56" fmla="*/ 119 w 400"/>
                  <a:gd name="T57" fmla="*/ 39 h 322"/>
                  <a:gd name="T58" fmla="*/ 187 w 400"/>
                  <a:gd name="T59" fmla="*/ 81 h 322"/>
                  <a:gd name="T60" fmla="*/ 187 w 400"/>
                  <a:gd name="T61" fmla="*/ 283 h 322"/>
                  <a:gd name="T62" fmla="*/ 280 w 400"/>
                  <a:gd name="T63" fmla="*/ 241 h 322"/>
                  <a:gd name="T64" fmla="*/ 213 w 400"/>
                  <a:gd name="T65" fmla="*/ 283 h 322"/>
                  <a:gd name="T66" fmla="*/ 213 w 400"/>
                  <a:gd name="T67" fmla="*/ 81 h 322"/>
                  <a:gd name="T68" fmla="*/ 280 w 400"/>
                  <a:gd name="T69" fmla="*/ 39 h 322"/>
                  <a:gd name="T70" fmla="*/ 280 w 400"/>
                  <a:gd name="T71" fmla="*/ 241 h 322"/>
                  <a:gd name="T72" fmla="*/ 374 w 400"/>
                  <a:gd name="T73" fmla="*/ 283 h 322"/>
                  <a:gd name="T74" fmla="*/ 306 w 400"/>
                  <a:gd name="T75" fmla="*/ 241 h 322"/>
                  <a:gd name="T76" fmla="*/ 306 w 400"/>
                  <a:gd name="T77" fmla="*/ 39 h 322"/>
                  <a:gd name="T78" fmla="*/ 374 w 400"/>
                  <a:gd name="T79" fmla="*/ 81 h 322"/>
                  <a:gd name="T80" fmla="*/ 374 w 400"/>
                  <a:gd name="T81" fmla="*/ 283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00" h="322">
                    <a:moveTo>
                      <a:pt x="393" y="61"/>
                    </a:moveTo>
                    <a:cubicBezTo>
                      <a:pt x="300" y="3"/>
                      <a:pt x="300" y="3"/>
                      <a:pt x="300" y="3"/>
                    </a:cubicBezTo>
                    <a:cubicBezTo>
                      <a:pt x="296" y="0"/>
                      <a:pt x="291" y="0"/>
                      <a:pt x="286" y="3"/>
                    </a:cubicBezTo>
                    <a:cubicBezTo>
                      <a:pt x="200" y="57"/>
                      <a:pt x="200" y="57"/>
                      <a:pt x="200" y="57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09" y="0"/>
                      <a:pt x="104" y="0"/>
                      <a:pt x="100" y="3"/>
                    </a:cubicBezTo>
                    <a:cubicBezTo>
                      <a:pt x="6" y="61"/>
                      <a:pt x="6" y="61"/>
                      <a:pt x="6" y="61"/>
                    </a:cubicBezTo>
                    <a:cubicBezTo>
                      <a:pt x="2" y="64"/>
                      <a:pt x="0" y="68"/>
                      <a:pt x="0" y="73"/>
                    </a:cubicBezTo>
                    <a:cubicBezTo>
                      <a:pt x="0" y="307"/>
                      <a:pt x="0" y="307"/>
                      <a:pt x="0" y="307"/>
                    </a:cubicBezTo>
                    <a:cubicBezTo>
                      <a:pt x="0" y="312"/>
                      <a:pt x="2" y="317"/>
                      <a:pt x="6" y="319"/>
                    </a:cubicBezTo>
                    <a:cubicBezTo>
                      <a:pt x="11" y="322"/>
                      <a:pt x="16" y="321"/>
                      <a:pt x="20" y="319"/>
                    </a:cubicBezTo>
                    <a:cubicBezTo>
                      <a:pt x="106" y="265"/>
                      <a:pt x="106" y="265"/>
                      <a:pt x="106" y="265"/>
                    </a:cubicBezTo>
                    <a:cubicBezTo>
                      <a:pt x="193" y="319"/>
                      <a:pt x="193" y="319"/>
                      <a:pt x="193" y="319"/>
                    </a:cubicBezTo>
                    <a:cubicBezTo>
                      <a:pt x="197" y="322"/>
                      <a:pt x="202" y="322"/>
                      <a:pt x="207" y="319"/>
                    </a:cubicBezTo>
                    <a:cubicBezTo>
                      <a:pt x="293" y="265"/>
                      <a:pt x="293" y="265"/>
                      <a:pt x="293" y="265"/>
                    </a:cubicBezTo>
                    <a:cubicBezTo>
                      <a:pt x="380" y="319"/>
                      <a:pt x="380" y="319"/>
                      <a:pt x="380" y="319"/>
                    </a:cubicBezTo>
                    <a:cubicBezTo>
                      <a:pt x="382" y="320"/>
                      <a:pt x="384" y="321"/>
                      <a:pt x="387" y="321"/>
                    </a:cubicBezTo>
                    <a:cubicBezTo>
                      <a:pt x="389" y="321"/>
                      <a:pt x="391" y="320"/>
                      <a:pt x="393" y="319"/>
                    </a:cubicBezTo>
                    <a:cubicBezTo>
                      <a:pt x="397" y="317"/>
                      <a:pt x="400" y="312"/>
                      <a:pt x="400" y="307"/>
                    </a:cubicBezTo>
                    <a:cubicBezTo>
                      <a:pt x="400" y="73"/>
                      <a:pt x="400" y="73"/>
                      <a:pt x="400" y="73"/>
                    </a:cubicBezTo>
                    <a:cubicBezTo>
                      <a:pt x="400" y="68"/>
                      <a:pt x="397" y="64"/>
                      <a:pt x="393" y="61"/>
                    </a:cubicBezTo>
                    <a:close/>
                    <a:moveTo>
                      <a:pt x="93" y="241"/>
                    </a:moveTo>
                    <a:cubicBezTo>
                      <a:pt x="26" y="283"/>
                      <a:pt x="26" y="283"/>
                      <a:pt x="26" y="283"/>
                    </a:cubicBezTo>
                    <a:cubicBezTo>
                      <a:pt x="26" y="81"/>
                      <a:pt x="26" y="81"/>
                      <a:pt x="26" y="81"/>
                    </a:cubicBezTo>
                    <a:cubicBezTo>
                      <a:pt x="93" y="39"/>
                      <a:pt x="93" y="39"/>
                      <a:pt x="93" y="39"/>
                    </a:cubicBezTo>
                    <a:lnTo>
                      <a:pt x="93" y="241"/>
                    </a:lnTo>
                    <a:close/>
                    <a:moveTo>
                      <a:pt x="187" y="283"/>
                    </a:moveTo>
                    <a:cubicBezTo>
                      <a:pt x="119" y="241"/>
                      <a:pt x="119" y="241"/>
                      <a:pt x="119" y="241"/>
                    </a:cubicBezTo>
                    <a:cubicBezTo>
                      <a:pt x="119" y="39"/>
                      <a:pt x="119" y="39"/>
                      <a:pt x="119" y="39"/>
                    </a:cubicBezTo>
                    <a:cubicBezTo>
                      <a:pt x="187" y="81"/>
                      <a:pt x="187" y="81"/>
                      <a:pt x="187" y="81"/>
                    </a:cubicBezTo>
                    <a:lnTo>
                      <a:pt x="187" y="283"/>
                    </a:lnTo>
                    <a:close/>
                    <a:moveTo>
                      <a:pt x="280" y="241"/>
                    </a:moveTo>
                    <a:cubicBezTo>
                      <a:pt x="213" y="283"/>
                      <a:pt x="213" y="283"/>
                      <a:pt x="213" y="283"/>
                    </a:cubicBezTo>
                    <a:cubicBezTo>
                      <a:pt x="213" y="81"/>
                      <a:pt x="213" y="81"/>
                      <a:pt x="213" y="81"/>
                    </a:cubicBezTo>
                    <a:cubicBezTo>
                      <a:pt x="280" y="39"/>
                      <a:pt x="280" y="39"/>
                      <a:pt x="280" y="39"/>
                    </a:cubicBezTo>
                    <a:lnTo>
                      <a:pt x="280" y="241"/>
                    </a:lnTo>
                    <a:close/>
                    <a:moveTo>
                      <a:pt x="374" y="283"/>
                    </a:moveTo>
                    <a:cubicBezTo>
                      <a:pt x="306" y="241"/>
                      <a:pt x="306" y="241"/>
                      <a:pt x="306" y="241"/>
                    </a:cubicBezTo>
                    <a:cubicBezTo>
                      <a:pt x="306" y="39"/>
                      <a:pt x="306" y="39"/>
                      <a:pt x="306" y="39"/>
                    </a:cubicBezTo>
                    <a:cubicBezTo>
                      <a:pt x="374" y="81"/>
                      <a:pt x="374" y="81"/>
                      <a:pt x="374" y="81"/>
                    </a:cubicBezTo>
                    <a:lnTo>
                      <a:pt x="374" y="2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05484" tIns="52741" rIns="105484" bIns="52741"/>
              <a:lstStyle/>
              <a:p>
                <a:pPr algn="just" ea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" noProof="1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5" name="Freeform 23"/>
              <p:cNvSpPr>
                <a:spLocks noEditPoints="1"/>
              </p:cNvSpPr>
              <p:nvPr/>
            </p:nvSpPr>
            <p:spPr bwMode="auto">
              <a:xfrm>
                <a:off x="6665323" y="3562825"/>
                <a:ext cx="587140" cy="587140"/>
              </a:xfrm>
              <a:custGeom>
                <a:avLst/>
                <a:gdLst>
                  <a:gd name="T0" fmla="*/ 192 w 384"/>
                  <a:gd name="T1" fmla="*/ 0 h 384"/>
                  <a:gd name="T2" fmla="*/ 0 w 384"/>
                  <a:gd name="T3" fmla="*/ 192 h 384"/>
                  <a:gd name="T4" fmla="*/ 192 w 384"/>
                  <a:gd name="T5" fmla="*/ 384 h 384"/>
                  <a:gd name="T6" fmla="*/ 384 w 384"/>
                  <a:gd name="T7" fmla="*/ 192 h 384"/>
                  <a:gd name="T8" fmla="*/ 192 w 384"/>
                  <a:gd name="T9" fmla="*/ 0 h 384"/>
                  <a:gd name="T10" fmla="*/ 192 w 384"/>
                  <a:gd name="T11" fmla="*/ 349 h 384"/>
                  <a:gd name="T12" fmla="*/ 35 w 384"/>
                  <a:gd name="T13" fmla="*/ 192 h 384"/>
                  <a:gd name="T14" fmla="*/ 192 w 384"/>
                  <a:gd name="T15" fmla="*/ 35 h 384"/>
                  <a:gd name="T16" fmla="*/ 349 w 384"/>
                  <a:gd name="T17" fmla="*/ 192 h 384"/>
                  <a:gd name="T18" fmla="*/ 192 w 384"/>
                  <a:gd name="T19" fmla="*/ 34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4" h="384">
                    <a:moveTo>
                      <a:pt x="192" y="0"/>
                    </a:moveTo>
                    <a:cubicBezTo>
                      <a:pt x="86" y="0"/>
                      <a:pt x="0" y="86"/>
                      <a:pt x="0" y="192"/>
                    </a:cubicBezTo>
                    <a:cubicBezTo>
                      <a:pt x="0" y="298"/>
                      <a:pt x="86" y="384"/>
                      <a:pt x="192" y="384"/>
                    </a:cubicBezTo>
                    <a:cubicBezTo>
                      <a:pt x="298" y="384"/>
                      <a:pt x="384" y="298"/>
                      <a:pt x="384" y="192"/>
                    </a:cubicBezTo>
                    <a:cubicBezTo>
                      <a:pt x="384" y="86"/>
                      <a:pt x="298" y="0"/>
                      <a:pt x="192" y="0"/>
                    </a:cubicBezTo>
                    <a:close/>
                    <a:moveTo>
                      <a:pt x="192" y="349"/>
                    </a:moveTo>
                    <a:cubicBezTo>
                      <a:pt x="105" y="349"/>
                      <a:pt x="35" y="278"/>
                      <a:pt x="35" y="192"/>
                    </a:cubicBezTo>
                    <a:cubicBezTo>
                      <a:pt x="35" y="105"/>
                      <a:pt x="105" y="35"/>
                      <a:pt x="192" y="35"/>
                    </a:cubicBezTo>
                    <a:cubicBezTo>
                      <a:pt x="278" y="35"/>
                      <a:pt x="349" y="105"/>
                      <a:pt x="349" y="192"/>
                    </a:cubicBezTo>
                    <a:cubicBezTo>
                      <a:pt x="349" y="278"/>
                      <a:pt x="278" y="349"/>
                      <a:pt x="192" y="34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05484" tIns="52741" rIns="105484" bIns="52741"/>
              <a:lstStyle/>
              <a:p>
                <a:pPr algn="just" ea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" noProof="1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6" name="Group 23"/>
            <p:cNvGrpSpPr/>
            <p:nvPr/>
          </p:nvGrpSpPr>
          <p:grpSpPr>
            <a:xfrm>
              <a:off x="5759783" y="2907010"/>
              <a:ext cx="305693" cy="304332"/>
              <a:chOff x="7740352" y="3562825"/>
              <a:chExt cx="587140" cy="587140"/>
            </a:xfrm>
            <a:solidFill>
              <a:schemeClr val="bg1"/>
            </a:solidFill>
          </p:grpSpPr>
          <p:sp>
            <p:nvSpPr>
              <p:cNvPr id="67" name="Freeform 24"/>
              <p:cNvSpPr>
                <a:spLocks noEditPoints="1"/>
              </p:cNvSpPr>
              <p:nvPr/>
            </p:nvSpPr>
            <p:spPr bwMode="auto">
              <a:xfrm>
                <a:off x="7740352" y="3562825"/>
                <a:ext cx="587140" cy="587140"/>
              </a:xfrm>
              <a:custGeom>
                <a:avLst/>
                <a:gdLst>
                  <a:gd name="T0" fmla="*/ 192 w 384"/>
                  <a:gd name="T1" fmla="*/ 0 h 384"/>
                  <a:gd name="T2" fmla="*/ 0 w 384"/>
                  <a:gd name="T3" fmla="*/ 192 h 384"/>
                  <a:gd name="T4" fmla="*/ 192 w 384"/>
                  <a:gd name="T5" fmla="*/ 384 h 384"/>
                  <a:gd name="T6" fmla="*/ 384 w 384"/>
                  <a:gd name="T7" fmla="*/ 192 h 384"/>
                  <a:gd name="T8" fmla="*/ 192 w 384"/>
                  <a:gd name="T9" fmla="*/ 0 h 384"/>
                  <a:gd name="T10" fmla="*/ 192 w 384"/>
                  <a:gd name="T11" fmla="*/ 349 h 384"/>
                  <a:gd name="T12" fmla="*/ 35 w 384"/>
                  <a:gd name="T13" fmla="*/ 192 h 384"/>
                  <a:gd name="T14" fmla="*/ 192 w 384"/>
                  <a:gd name="T15" fmla="*/ 35 h 384"/>
                  <a:gd name="T16" fmla="*/ 349 w 384"/>
                  <a:gd name="T17" fmla="*/ 192 h 384"/>
                  <a:gd name="T18" fmla="*/ 192 w 384"/>
                  <a:gd name="T19" fmla="*/ 34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4" h="384">
                    <a:moveTo>
                      <a:pt x="192" y="0"/>
                    </a:moveTo>
                    <a:cubicBezTo>
                      <a:pt x="86" y="0"/>
                      <a:pt x="0" y="86"/>
                      <a:pt x="0" y="192"/>
                    </a:cubicBezTo>
                    <a:cubicBezTo>
                      <a:pt x="0" y="298"/>
                      <a:pt x="86" y="384"/>
                      <a:pt x="192" y="384"/>
                    </a:cubicBezTo>
                    <a:cubicBezTo>
                      <a:pt x="298" y="384"/>
                      <a:pt x="384" y="298"/>
                      <a:pt x="384" y="192"/>
                    </a:cubicBezTo>
                    <a:cubicBezTo>
                      <a:pt x="384" y="86"/>
                      <a:pt x="298" y="0"/>
                      <a:pt x="192" y="0"/>
                    </a:cubicBezTo>
                    <a:close/>
                    <a:moveTo>
                      <a:pt x="192" y="349"/>
                    </a:moveTo>
                    <a:cubicBezTo>
                      <a:pt x="105" y="349"/>
                      <a:pt x="35" y="278"/>
                      <a:pt x="35" y="192"/>
                    </a:cubicBezTo>
                    <a:cubicBezTo>
                      <a:pt x="35" y="105"/>
                      <a:pt x="105" y="35"/>
                      <a:pt x="192" y="35"/>
                    </a:cubicBezTo>
                    <a:cubicBezTo>
                      <a:pt x="278" y="35"/>
                      <a:pt x="349" y="105"/>
                      <a:pt x="349" y="192"/>
                    </a:cubicBezTo>
                    <a:cubicBezTo>
                      <a:pt x="349" y="278"/>
                      <a:pt x="278" y="349"/>
                      <a:pt x="192" y="34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05484" tIns="52741" rIns="105484" bIns="52741"/>
              <a:lstStyle/>
              <a:p>
                <a:pPr algn="just" ea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" noProof="1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8" name="Freeform 27"/>
              <p:cNvSpPr>
                <a:spLocks noEditPoints="1"/>
              </p:cNvSpPr>
              <p:nvPr/>
            </p:nvSpPr>
            <p:spPr bwMode="auto">
              <a:xfrm>
                <a:off x="7931746" y="3722078"/>
                <a:ext cx="204352" cy="268635"/>
              </a:xfrm>
              <a:custGeom>
                <a:avLst/>
                <a:gdLst>
                  <a:gd name="T0" fmla="*/ 96 w 256"/>
                  <a:gd name="T1" fmla="*/ 48 h 336"/>
                  <a:gd name="T2" fmla="*/ 48 w 256"/>
                  <a:gd name="T3" fmla="*/ 0 h 336"/>
                  <a:gd name="T4" fmla="*/ 0 w 256"/>
                  <a:gd name="T5" fmla="*/ 48 h 336"/>
                  <a:gd name="T6" fmla="*/ 29 w 256"/>
                  <a:gd name="T7" fmla="*/ 92 h 336"/>
                  <a:gd name="T8" fmla="*/ 29 w 256"/>
                  <a:gd name="T9" fmla="*/ 244 h 336"/>
                  <a:gd name="T10" fmla="*/ 0 w 256"/>
                  <a:gd name="T11" fmla="*/ 288 h 336"/>
                  <a:gd name="T12" fmla="*/ 48 w 256"/>
                  <a:gd name="T13" fmla="*/ 336 h 336"/>
                  <a:gd name="T14" fmla="*/ 96 w 256"/>
                  <a:gd name="T15" fmla="*/ 288 h 336"/>
                  <a:gd name="T16" fmla="*/ 67 w 256"/>
                  <a:gd name="T17" fmla="*/ 244 h 336"/>
                  <a:gd name="T18" fmla="*/ 67 w 256"/>
                  <a:gd name="T19" fmla="*/ 92 h 336"/>
                  <a:gd name="T20" fmla="*/ 96 w 256"/>
                  <a:gd name="T21" fmla="*/ 48 h 336"/>
                  <a:gd name="T22" fmla="*/ 75 w 256"/>
                  <a:gd name="T23" fmla="*/ 288 h 336"/>
                  <a:gd name="T24" fmla="*/ 48 w 256"/>
                  <a:gd name="T25" fmla="*/ 316 h 336"/>
                  <a:gd name="T26" fmla="*/ 20 w 256"/>
                  <a:gd name="T27" fmla="*/ 288 h 336"/>
                  <a:gd name="T28" fmla="*/ 48 w 256"/>
                  <a:gd name="T29" fmla="*/ 260 h 336"/>
                  <a:gd name="T30" fmla="*/ 75 w 256"/>
                  <a:gd name="T31" fmla="*/ 288 h 336"/>
                  <a:gd name="T32" fmla="*/ 48 w 256"/>
                  <a:gd name="T33" fmla="*/ 76 h 336"/>
                  <a:gd name="T34" fmla="*/ 20 w 256"/>
                  <a:gd name="T35" fmla="*/ 48 h 336"/>
                  <a:gd name="T36" fmla="*/ 48 w 256"/>
                  <a:gd name="T37" fmla="*/ 20 h 336"/>
                  <a:gd name="T38" fmla="*/ 75 w 256"/>
                  <a:gd name="T39" fmla="*/ 48 h 336"/>
                  <a:gd name="T40" fmla="*/ 48 w 256"/>
                  <a:gd name="T41" fmla="*/ 76 h 336"/>
                  <a:gd name="T42" fmla="*/ 227 w 256"/>
                  <a:gd name="T43" fmla="*/ 244 h 336"/>
                  <a:gd name="T44" fmla="*/ 227 w 256"/>
                  <a:gd name="T45" fmla="*/ 92 h 336"/>
                  <a:gd name="T46" fmla="*/ 256 w 256"/>
                  <a:gd name="T47" fmla="*/ 48 h 336"/>
                  <a:gd name="T48" fmla="*/ 208 w 256"/>
                  <a:gd name="T49" fmla="*/ 0 h 336"/>
                  <a:gd name="T50" fmla="*/ 160 w 256"/>
                  <a:gd name="T51" fmla="*/ 48 h 336"/>
                  <a:gd name="T52" fmla="*/ 189 w 256"/>
                  <a:gd name="T53" fmla="*/ 92 h 336"/>
                  <a:gd name="T54" fmla="*/ 189 w 256"/>
                  <a:gd name="T55" fmla="*/ 244 h 336"/>
                  <a:gd name="T56" fmla="*/ 160 w 256"/>
                  <a:gd name="T57" fmla="*/ 288 h 336"/>
                  <a:gd name="T58" fmla="*/ 208 w 256"/>
                  <a:gd name="T59" fmla="*/ 336 h 336"/>
                  <a:gd name="T60" fmla="*/ 256 w 256"/>
                  <a:gd name="T61" fmla="*/ 288 h 336"/>
                  <a:gd name="T62" fmla="*/ 227 w 256"/>
                  <a:gd name="T63" fmla="*/ 244 h 336"/>
                  <a:gd name="T64" fmla="*/ 180 w 256"/>
                  <a:gd name="T65" fmla="*/ 48 h 336"/>
                  <a:gd name="T66" fmla="*/ 208 w 256"/>
                  <a:gd name="T67" fmla="*/ 20 h 336"/>
                  <a:gd name="T68" fmla="*/ 235 w 256"/>
                  <a:gd name="T69" fmla="*/ 48 h 336"/>
                  <a:gd name="T70" fmla="*/ 208 w 256"/>
                  <a:gd name="T71" fmla="*/ 76 h 336"/>
                  <a:gd name="T72" fmla="*/ 180 w 256"/>
                  <a:gd name="T73" fmla="*/ 48 h 336"/>
                  <a:gd name="T74" fmla="*/ 208 w 256"/>
                  <a:gd name="T75" fmla="*/ 316 h 336"/>
                  <a:gd name="T76" fmla="*/ 180 w 256"/>
                  <a:gd name="T77" fmla="*/ 288 h 336"/>
                  <a:gd name="T78" fmla="*/ 208 w 256"/>
                  <a:gd name="T79" fmla="*/ 260 h 336"/>
                  <a:gd name="T80" fmla="*/ 235 w 256"/>
                  <a:gd name="T81" fmla="*/ 288 h 336"/>
                  <a:gd name="T82" fmla="*/ 208 w 256"/>
                  <a:gd name="T83" fmla="*/ 316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6" h="336">
                    <a:moveTo>
                      <a:pt x="96" y="48"/>
                    </a:moveTo>
                    <a:cubicBezTo>
                      <a:pt x="96" y="21"/>
                      <a:pt x="74" y="0"/>
                      <a:pt x="48" y="0"/>
                    </a:cubicBezTo>
                    <a:cubicBezTo>
                      <a:pt x="21" y="0"/>
                      <a:pt x="0" y="21"/>
                      <a:pt x="0" y="48"/>
                    </a:cubicBezTo>
                    <a:cubicBezTo>
                      <a:pt x="0" y="68"/>
                      <a:pt x="12" y="85"/>
                      <a:pt x="29" y="92"/>
                    </a:cubicBezTo>
                    <a:cubicBezTo>
                      <a:pt x="29" y="244"/>
                      <a:pt x="29" y="244"/>
                      <a:pt x="29" y="244"/>
                    </a:cubicBezTo>
                    <a:cubicBezTo>
                      <a:pt x="12" y="251"/>
                      <a:pt x="0" y="268"/>
                      <a:pt x="0" y="288"/>
                    </a:cubicBezTo>
                    <a:cubicBezTo>
                      <a:pt x="0" y="314"/>
                      <a:pt x="21" y="336"/>
                      <a:pt x="48" y="336"/>
                    </a:cubicBezTo>
                    <a:cubicBezTo>
                      <a:pt x="74" y="336"/>
                      <a:pt x="96" y="314"/>
                      <a:pt x="96" y="288"/>
                    </a:cubicBezTo>
                    <a:cubicBezTo>
                      <a:pt x="96" y="268"/>
                      <a:pt x="84" y="251"/>
                      <a:pt x="67" y="24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84" y="85"/>
                      <a:pt x="96" y="68"/>
                      <a:pt x="96" y="48"/>
                    </a:cubicBezTo>
                    <a:close/>
                    <a:moveTo>
                      <a:pt x="75" y="288"/>
                    </a:moveTo>
                    <a:cubicBezTo>
                      <a:pt x="75" y="303"/>
                      <a:pt x="63" y="316"/>
                      <a:pt x="48" y="316"/>
                    </a:cubicBezTo>
                    <a:cubicBezTo>
                      <a:pt x="32" y="316"/>
                      <a:pt x="20" y="303"/>
                      <a:pt x="20" y="288"/>
                    </a:cubicBezTo>
                    <a:cubicBezTo>
                      <a:pt x="20" y="273"/>
                      <a:pt x="32" y="260"/>
                      <a:pt x="48" y="260"/>
                    </a:cubicBezTo>
                    <a:cubicBezTo>
                      <a:pt x="63" y="260"/>
                      <a:pt x="75" y="273"/>
                      <a:pt x="75" y="288"/>
                    </a:cubicBezTo>
                    <a:close/>
                    <a:moveTo>
                      <a:pt x="48" y="76"/>
                    </a:moveTo>
                    <a:cubicBezTo>
                      <a:pt x="32" y="76"/>
                      <a:pt x="20" y="63"/>
                      <a:pt x="20" y="48"/>
                    </a:cubicBezTo>
                    <a:cubicBezTo>
                      <a:pt x="20" y="33"/>
                      <a:pt x="32" y="20"/>
                      <a:pt x="48" y="20"/>
                    </a:cubicBezTo>
                    <a:cubicBezTo>
                      <a:pt x="63" y="20"/>
                      <a:pt x="75" y="33"/>
                      <a:pt x="75" y="48"/>
                    </a:cubicBezTo>
                    <a:cubicBezTo>
                      <a:pt x="75" y="63"/>
                      <a:pt x="63" y="76"/>
                      <a:pt x="48" y="76"/>
                    </a:cubicBezTo>
                    <a:close/>
                    <a:moveTo>
                      <a:pt x="227" y="244"/>
                    </a:moveTo>
                    <a:cubicBezTo>
                      <a:pt x="227" y="92"/>
                      <a:pt x="227" y="92"/>
                      <a:pt x="227" y="92"/>
                    </a:cubicBezTo>
                    <a:cubicBezTo>
                      <a:pt x="244" y="85"/>
                      <a:pt x="256" y="68"/>
                      <a:pt x="256" y="48"/>
                    </a:cubicBezTo>
                    <a:cubicBezTo>
                      <a:pt x="256" y="21"/>
                      <a:pt x="234" y="0"/>
                      <a:pt x="208" y="0"/>
                    </a:cubicBezTo>
                    <a:cubicBezTo>
                      <a:pt x="181" y="0"/>
                      <a:pt x="160" y="21"/>
                      <a:pt x="160" y="48"/>
                    </a:cubicBezTo>
                    <a:cubicBezTo>
                      <a:pt x="160" y="68"/>
                      <a:pt x="172" y="85"/>
                      <a:pt x="189" y="92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72" y="251"/>
                      <a:pt x="160" y="268"/>
                      <a:pt x="160" y="288"/>
                    </a:cubicBezTo>
                    <a:cubicBezTo>
                      <a:pt x="160" y="314"/>
                      <a:pt x="181" y="336"/>
                      <a:pt x="208" y="336"/>
                    </a:cubicBezTo>
                    <a:cubicBezTo>
                      <a:pt x="234" y="336"/>
                      <a:pt x="256" y="314"/>
                      <a:pt x="256" y="288"/>
                    </a:cubicBezTo>
                    <a:cubicBezTo>
                      <a:pt x="256" y="268"/>
                      <a:pt x="244" y="251"/>
                      <a:pt x="227" y="244"/>
                    </a:cubicBezTo>
                    <a:close/>
                    <a:moveTo>
                      <a:pt x="180" y="48"/>
                    </a:moveTo>
                    <a:cubicBezTo>
                      <a:pt x="180" y="33"/>
                      <a:pt x="192" y="20"/>
                      <a:pt x="208" y="20"/>
                    </a:cubicBezTo>
                    <a:cubicBezTo>
                      <a:pt x="223" y="20"/>
                      <a:pt x="235" y="33"/>
                      <a:pt x="235" y="48"/>
                    </a:cubicBezTo>
                    <a:cubicBezTo>
                      <a:pt x="235" y="63"/>
                      <a:pt x="223" y="76"/>
                      <a:pt x="208" y="76"/>
                    </a:cubicBezTo>
                    <a:cubicBezTo>
                      <a:pt x="192" y="76"/>
                      <a:pt x="180" y="63"/>
                      <a:pt x="180" y="48"/>
                    </a:cubicBezTo>
                    <a:close/>
                    <a:moveTo>
                      <a:pt x="208" y="316"/>
                    </a:moveTo>
                    <a:cubicBezTo>
                      <a:pt x="192" y="316"/>
                      <a:pt x="180" y="303"/>
                      <a:pt x="180" y="288"/>
                    </a:cubicBezTo>
                    <a:cubicBezTo>
                      <a:pt x="180" y="273"/>
                      <a:pt x="192" y="260"/>
                      <a:pt x="208" y="260"/>
                    </a:cubicBezTo>
                    <a:cubicBezTo>
                      <a:pt x="223" y="260"/>
                      <a:pt x="235" y="273"/>
                      <a:pt x="235" y="288"/>
                    </a:cubicBezTo>
                    <a:cubicBezTo>
                      <a:pt x="235" y="303"/>
                      <a:pt x="223" y="316"/>
                      <a:pt x="208" y="3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lIns="105484" tIns="52741" rIns="105484" bIns="52741"/>
              <a:lstStyle/>
              <a:p>
                <a:pPr algn="just" ea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" noProof="1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69" name="Content Placeholder 2"/>
          <p:cNvSpPr txBox="1">
            <a:spLocks noChangeArrowheads="1"/>
          </p:cNvSpPr>
          <p:nvPr/>
        </p:nvSpPr>
        <p:spPr bwMode="auto">
          <a:xfrm>
            <a:off x="1875790" y="1517846"/>
            <a:ext cx="3488844" cy="755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712" tIns="36855" rIns="73712" bIns="36855"/>
          <a:lstStyle/>
          <a:p>
            <a:pPr algn="just"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同一个集群，同一个梦想，大家都希望任务运行的快快快。</a:t>
            </a:r>
          </a:p>
        </p:txBody>
      </p:sp>
      <p:sp>
        <p:nvSpPr>
          <p:cNvPr id="70" name="Content Placeholder 2"/>
          <p:cNvSpPr txBox="1">
            <a:spLocks noChangeArrowheads="1"/>
          </p:cNvSpPr>
          <p:nvPr/>
        </p:nvSpPr>
        <p:spPr bwMode="auto">
          <a:xfrm>
            <a:off x="1875790" y="2730301"/>
            <a:ext cx="3632856" cy="1298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712" tIns="36855" rIns="73712" bIns="36855"/>
          <a:lstStyle/>
          <a:p>
            <a:pPr algn="just"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目前由于任务量快速增长，大家的关注点集中在业务开发上，基本没有关注性能和资源消耗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大数据团队做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了集群层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面的优化、一些大任务的优化，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但无法去替大家决定任务提交时间、优化任务逻辑等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lnSpc>
                <a:spcPct val="120000"/>
              </a:lnSpc>
              <a:buFont typeface="Arial" pitchFamily="34" charset="0"/>
              <a:buNone/>
            </a:pPr>
            <a:endParaRPr lang="en-US" altLang="zh-CN" sz="1400" dirty="0" smtClean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为了给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所有用户带来更好的计算服务，我们推行以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Quota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制来达到自治、共治。</a:t>
            </a:r>
          </a:p>
        </p:txBody>
      </p:sp>
      <p:sp>
        <p:nvSpPr>
          <p:cNvPr id="38" name="平行四边形 37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平行四边形 38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平行四边形 39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TextBox 10"/>
          <p:cNvSpPr txBox="1"/>
          <p:nvPr/>
        </p:nvSpPr>
        <p:spPr>
          <a:xfrm>
            <a:off x="324214" y="71952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背景</a:t>
            </a:r>
          </a:p>
        </p:txBody>
      </p:sp>
      <p:grpSp>
        <p:nvGrpSpPr>
          <p:cNvPr id="42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43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44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45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sp>
        <p:nvSpPr>
          <p:cNvPr id="46" name="平行四边形 45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373226"/>
      </p:ext>
    </p:extLst>
  </p:cSld>
  <p:clrMapOvr>
    <a:masterClrMapping/>
  </p:clrMapOvr>
  <p:transition xmlns:p14="http://schemas.microsoft.com/office/powerpoint/2010/main" spd="med" advTm="8327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50"/>
                            </p:stCondLst>
                            <p:childTnLst>
                              <p:par>
                                <p:cTn id="26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8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0" grpId="0"/>
      <p:bldP spid="39" grpId="0" animBg="1"/>
      <p:bldP spid="41" grpId="0"/>
    </p:bldLst>
  </p:timing>
  <p:extLst mod="1">
    <p:ext uri="{E180D4A7-C9FB-4DFB-919C-405C955672EB}">
      <p14:showEvtLst xmlns:p14="http://schemas.microsoft.com/office/powerpoint/2010/main">
        <p14:playEvt time="1315" objId="38"/>
        <p14:stopEvt time="2090" objId="38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roup 4"/>
          <p:cNvGrpSpPr>
            <a:grpSpLocks noChangeAspect="1"/>
          </p:cNvGrpSpPr>
          <p:nvPr/>
        </p:nvGrpSpPr>
        <p:grpSpPr bwMode="auto">
          <a:xfrm>
            <a:off x="3021489" y="1947092"/>
            <a:ext cx="2974816" cy="2300003"/>
            <a:chOff x="2329" y="786"/>
            <a:chExt cx="3022" cy="2347"/>
          </a:xfrm>
        </p:grpSpPr>
        <p:sp>
          <p:nvSpPr>
            <p:cNvPr id="105" name="Freeform 5"/>
            <p:cNvSpPr/>
            <p:nvPr/>
          </p:nvSpPr>
          <p:spPr bwMode="auto">
            <a:xfrm>
              <a:off x="3462" y="1393"/>
              <a:ext cx="387" cy="1740"/>
            </a:xfrm>
            <a:custGeom>
              <a:avLst/>
              <a:gdLst>
                <a:gd name="T0" fmla="*/ 0 w 164"/>
                <a:gd name="T1" fmla="*/ 1140 h 1222"/>
                <a:gd name="T2" fmla="*/ 0 w 164"/>
                <a:gd name="T3" fmla="*/ 1140 h 1222"/>
                <a:gd name="T4" fmla="*/ 82 w 164"/>
                <a:gd name="T5" fmla="*/ 1222 h 1222"/>
                <a:gd name="T6" fmla="*/ 82 w 164"/>
                <a:gd name="T7" fmla="*/ 1222 h 1222"/>
                <a:gd name="T8" fmla="*/ 164 w 164"/>
                <a:gd name="T9" fmla="*/ 1140 h 1222"/>
                <a:gd name="T10" fmla="*/ 164 w 164"/>
                <a:gd name="T11" fmla="*/ 1140 h 1222"/>
                <a:gd name="T12" fmla="*/ 164 w 164"/>
                <a:gd name="T13" fmla="*/ 0 h 1222"/>
                <a:gd name="connsiteX0" fmla="*/ 0 w 10000"/>
                <a:gd name="connsiteY0" fmla="*/ 9830 h 10501"/>
                <a:gd name="connsiteX1" fmla="*/ 0 w 10000"/>
                <a:gd name="connsiteY1" fmla="*/ 9830 h 10501"/>
                <a:gd name="connsiteX2" fmla="*/ 5000 w 10000"/>
                <a:gd name="connsiteY2" fmla="*/ 10501 h 10501"/>
                <a:gd name="connsiteX3" fmla="*/ 5000 w 10000"/>
                <a:gd name="connsiteY3" fmla="*/ 10501 h 10501"/>
                <a:gd name="connsiteX4" fmla="*/ 10000 w 10000"/>
                <a:gd name="connsiteY4" fmla="*/ 9830 h 10501"/>
                <a:gd name="connsiteX5" fmla="*/ 10000 w 10000"/>
                <a:gd name="connsiteY5" fmla="*/ 9830 h 10501"/>
                <a:gd name="connsiteX6" fmla="*/ 10000 w 10000"/>
                <a:gd name="connsiteY6" fmla="*/ 0 h 10501"/>
                <a:gd name="connsiteX0-1" fmla="*/ 0 w 10000"/>
                <a:gd name="connsiteY0-2" fmla="*/ 5342 h 6013"/>
                <a:gd name="connsiteX1-3" fmla="*/ 0 w 10000"/>
                <a:gd name="connsiteY1-4" fmla="*/ 5342 h 6013"/>
                <a:gd name="connsiteX2-5" fmla="*/ 5000 w 10000"/>
                <a:gd name="connsiteY2-6" fmla="*/ 6013 h 6013"/>
                <a:gd name="connsiteX3-7" fmla="*/ 5000 w 10000"/>
                <a:gd name="connsiteY3-8" fmla="*/ 6013 h 6013"/>
                <a:gd name="connsiteX4-9" fmla="*/ 10000 w 10000"/>
                <a:gd name="connsiteY4-10" fmla="*/ 5342 h 6013"/>
                <a:gd name="connsiteX5-11" fmla="*/ 10000 w 10000"/>
                <a:gd name="connsiteY5-12" fmla="*/ 5342 h 6013"/>
                <a:gd name="connsiteX6-13" fmla="*/ 10000 w 10000"/>
                <a:gd name="connsiteY6-14" fmla="*/ 0 h 601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0000" h="6013">
                  <a:moveTo>
                    <a:pt x="0" y="5342"/>
                  </a:moveTo>
                  <a:lnTo>
                    <a:pt x="0" y="5342"/>
                  </a:lnTo>
                  <a:cubicBezTo>
                    <a:pt x="0" y="5710"/>
                    <a:pt x="2256" y="6013"/>
                    <a:pt x="5000" y="6013"/>
                  </a:cubicBezTo>
                  <a:lnTo>
                    <a:pt x="5000" y="6013"/>
                  </a:lnTo>
                  <a:cubicBezTo>
                    <a:pt x="7805" y="6013"/>
                    <a:pt x="10000" y="5710"/>
                    <a:pt x="10000" y="5342"/>
                  </a:cubicBezTo>
                  <a:lnTo>
                    <a:pt x="10000" y="5342"/>
                  </a:lnTo>
                  <a:lnTo>
                    <a:pt x="10000" y="0"/>
                  </a:lnTo>
                </a:path>
              </a:pathLst>
            </a:custGeom>
            <a:noFill/>
            <a:ln w="101600" cap="rnd">
              <a:solidFill>
                <a:srgbClr val="B3B3B3"/>
              </a:solidFill>
              <a:prstDash val="solid"/>
              <a:round/>
            </a:ln>
          </p:spPr>
          <p:txBody>
            <a:bodyPr lIns="36159" tIns="18080" rIns="36159" bIns="18080"/>
            <a:lstStyle/>
            <a:p>
              <a:pPr eaLnBrk="1" hangingPunct="1">
                <a:lnSpc>
                  <a:spcPct val="120000"/>
                </a:lnSpc>
                <a:defRPr/>
              </a:pPr>
              <a:endParaRPr lang="en-US" sz="1100" noProof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6" name="Freeform 6"/>
            <p:cNvSpPr/>
            <p:nvPr/>
          </p:nvSpPr>
          <p:spPr bwMode="auto">
            <a:xfrm>
              <a:off x="3841" y="786"/>
              <a:ext cx="1510" cy="1346"/>
            </a:xfrm>
            <a:custGeom>
              <a:avLst/>
              <a:gdLst>
                <a:gd name="T0" fmla="*/ 0 w 638"/>
                <a:gd name="T1" fmla="*/ 0 h 568"/>
                <a:gd name="T2" fmla="*/ 0 w 638"/>
                <a:gd name="T3" fmla="*/ 568 h 568"/>
                <a:gd name="T4" fmla="*/ 159 w 638"/>
                <a:gd name="T5" fmla="*/ 484 h 568"/>
                <a:gd name="T6" fmla="*/ 319 w 638"/>
                <a:gd name="T7" fmla="*/ 568 h 568"/>
                <a:gd name="T8" fmla="*/ 479 w 638"/>
                <a:gd name="T9" fmla="*/ 484 h 568"/>
                <a:gd name="T10" fmla="*/ 638 w 638"/>
                <a:gd name="T11" fmla="*/ 567 h 568"/>
                <a:gd name="T12" fmla="*/ 0 w 638"/>
                <a:gd name="T13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8" h="568">
                  <a:moveTo>
                    <a:pt x="0" y="0"/>
                  </a:moveTo>
                  <a:cubicBezTo>
                    <a:pt x="0" y="568"/>
                    <a:pt x="0" y="568"/>
                    <a:pt x="0" y="568"/>
                  </a:cubicBezTo>
                  <a:cubicBezTo>
                    <a:pt x="35" y="517"/>
                    <a:pt x="93" y="484"/>
                    <a:pt x="159" y="484"/>
                  </a:cubicBezTo>
                  <a:cubicBezTo>
                    <a:pt x="226" y="484"/>
                    <a:pt x="284" y="517"/>
                    <a:pt x="319" y="568"/>
                  </a:cubicBezTo>
                  <a:cubicBezTo>
                    <a:pt x="354" y="517"/>
                    <a:pt x="412" y="484"/>
                    <a:pt x="479" y="484"/>
                  </a:cubicBezTo>
                  <a:cubicBezTo>
                    <a:pt x="545" y="484"/>
                    <a:pt x="603" y="517"/>
                    <a:pt x="638" y="567"/>
                  </a:cubicBezTo>
                  <a:cubicBezTo>
                    <a:pt x="601" y="248"/>
                    <a:pt x="329" y="0"/>
                    <a:pt x="0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lIns="36159" tIns="18080" rIns="36159" bIns="18080"/>
            <a:lstStyle/>
            <a:p>
              <a:pPr eaLnBrk="1" hangingPunct="1">
                <a:lnSpc>
                  <a:spcPct val="120000"/>
                </a:lnSpc>
                <a:defRPr/>
              </a:pPr>
              <a:endParaRPr lang="en-US" sz="1100" noProof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7" name="Freeform 7"/>
            <p:cNvSpPr/>
            <p:nvPr/>
          </p:nvSpPr>
          <p:spPr bwMode="auto">
            <a:xfrm>
              <a:off x="2329" y="786"/>
              <a:ext cx="1512" cy="1346"/>
            </a:xfrm>
            <a:custGeom>
              <a:avLst/>
              <a:gdLst>
                <a:gd name="T0" fmla="*/ 639 w 639"/>
                <a:gd name="T1" fmla="*/ 0 h 568"/>
                <a:gd name="T2" fmla="*/ 639 w 639"/>
                <a:gd name="T3" fmla="*/ 0 h 568"/>
                <a:gd name="T4" fmla="*/ 0 w 639"/>
                <a:gd name="T5" fmla="*/ 568 h 568"/>
                <a:gd name="T6" fmla="*/ 160 w 639"/>
                <a:gd name="T7" fmla="*/ 484 h 568"/>
                <a:gd name="T8" fmla="*/ 320 w 639"/>
                <a:gd name="T9" fmla="*/ 568 h 568"/>
                <a:gd name="T10" fmla="*/ 479 w 639"/>
                <a:gd name="T11" fmla="*/ 484 h 568"/>
                <a:gd name="T12" fmla="*/ 639 w 639"/>
                <a:gd name="T13" fmla="*/ 568 h 568"/>
                <a:gd name="T14" fmla="*/ 639 w 639"/>
                <a:gd name="T15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9" h="568">
                  <a:moveTo>
                    <a:pt x="639" y="0"/>
                  </a:moveTo>
                  <a:cubicBezTo>
                    <a:pt x="639" y="0"/>
                    <a:pt x="639" y="0"/>
                    <a:pt x="639" y="0"/>
                  </a:cubicBezTo>
                  <a:cubicBezTo>
                    <a:pt x="309" y="0"/>
                    <a:pt x="37" y="248"/>
                    <a:pt x="0" y="568"/>
                  </a:cubicBezTo>
                  <a:cubicBezTo>
                    <a:pt x="35" y="517"/>
                    <a:pt x="94" y="484"/>
                    <a:pt x="160" y="484"/>
                  </a:cubicBezTo>
                  <a:cubicBezTo>
                    <a:pt x="226" y="484"/>
                    <a:pt x="285" y="517"/>
                    <a:pt x="320" y="568"/>
                  </a:cubicBezTo>
                  <a:cubicBezTo>
                    <a:pt x="355" y="517"/>
                    <a:pt x="413" y="484"/>
                    <a:pt x="479" y="484"/>
                  </a:cubicBezTo>
                  <a:cubicBezTo>
                    <a:pt x="545" y="484"/>
                    <a:pt x="604" y="517"/>
                    <a:pt x="639" y="568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</p:spPr>
          <p:txBody>
            <a:bodyPr lIns="36159" tIns="18080" rIns="36159" bIns="18080"/>
            <a:lstStyle/>
            <a:p>
              <a:pPr eaLnBrk="1" hangingPunct="1">
                <a:lnSpc>
                  <a:spcPct val="120000"/>
                </a:lnSpc>
                <a:defRPr/>
              </a:pPr>
              <a:endParaRPr lang="en-US" sz="1100" noProof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8" name="Freeform 8"/>
            <p:cNvSpPr/>
            <p:nvPr/>
          </p:nvSpPr>
          <p:spPr bwMode="auto">
            <a:xfrm>
              <a:off x="3083" y="786"/>
              <a:ext cx="755" cy="1341"/>
            </a:xfrm>
            <a:custGeom>
              <a:avLst/>
              <a:gdLst>
                <a:gd name="T0" fmla="*/ 161 w 319"/>
                <a:gd name="T1" fmla="*/ 484 h 566"/>
                <a:gd name="T2" fmla="*/ 319 w 319"/>
                <a:gd name="T3" fmla="*/ 565 h 566"/>
                <a:gd name="T4" fmla="*/ 319 w 319"/>
                <a:gd name="T5" fmla="*/ 0 h 566"/>
                <a:gd name="T6" fmla="*/ 317 w 319"/>
                <a:gd name="T7" fmla="*/ 0 h 566"/>
                <a:gd name="T8" fmla="*/ 0 w 319"/>
                <a:gd name="T9" fmla="*/ 565 h 566"/>
                <a:gd name="T10" fmla="*/ 0 w 319"/>
                <a:gd name="T11" fmla="*/ 566 h 566"/>
                <a:gd name="T12" fmla="*/ 5 w 319"/>
                <a:gd name="T13" fmla="*/ 564 h 566"/>
                <a:gd name="T14" fmla="*/ 161 w 319"/>
                <a:gd name="T15" fmla="*/ 484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9" h="566">
                  <a:moveTo>
                    <a:pt x="161" y="484"/>
                  </a:moveTo>
                  <a:cubicBezTo>
                    <a:pt x="226" y="484"/>
                    <a:pt x="284" y="516"/>
                    <a:pt x="319" y="565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18" y="0"/>
                    <a:pt x="318" y="0"/>
                    <a:pt x="317" y="0"/>
                  </a:cubicBezTo>
                  <a:cubicBezTo>
                    <a:pt x="153" y="2"/>
                    <a:pt x="19" y="248"/>
                    <a:pt x="0" y="565"/>
                  </a:cubicBezTo>
                  <a:cubicBezTo>
                    <a:pt x="0" y="566"/>
                    <a:pt x="0" y="566"/>
                    <a:pt x="0" y="566"/>
                  </a:cubicBezTo>
                  <a:cubicBezTo>
                    <a:pt x="2" y="563"/>
                    <a:pt x="3" y="563"/>
                    <a:pt x="5" y="564"/>
                  </a:cubicBezTo>
                  <a:cubicBezTo>
                    <a:pt x="40" y="515"/>
                    <a:pt x="97" y="484"/>
                    <a:pt x="161" y="484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lIns="36159" tIns="18080" rIns="36159" bIns="18080"/>
            <a:lstStyle/>
            <a:p>
              <a:pPr eaLnBrk="1" hangingPunct="1">
                <a:lnSpc>
                  <a:spcPct val="120000"/>
                </a:lnSpc>
                <a:defRPr/>
              </a:pPr>
              <a:endParaRPr lang="en-US" sz="1100" noProof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9" name="Freeform 9"/>
            <p:cNvSpPr/>
            <p:nvPr/>
          </p:nvSpPr>
          <p:spPr bwMode="auto">
            <a:xfrm>
              <a:off x="3838" y="786"/>
              <a:ext cx="755" cy="1346"/>
            </a:xfrm>
            <a:custGeom>
              <a:avLst/>
              <a:gdLst>
                <a:gd name="T0" fmla="*/ 0 w 319"/>
                <a:gd name="T1" fmla="*/ 568 h 568"/>
                <a:gd name="T2" fmla="*/ 5 w 319"/>
                <a:gd name="T3" fmla="*/ 561 h 568"/>
                <a:gd name="T4" fmla="*/ 159 w 319"/>
                <a:gd name="T5" fmla="*/ 484 h 568"/>
                <a:gd name="T6" fmla="*/ 316 w 319"/>
                <a:gd name="T7" fmla="*/ 563 h 568"/>
                <a:gd name="T8" fmla="*/ 319 w 319"/>
                <a:gd name="T9" fmla="*/ 568 h 568"/>
                <a:gd name="T10" fmla="*/ 319 w 319"/>
                <a:gd name="T11" fmla="*/ 568 h 568"/>
                <a:gd name="T12" fmla="*/ 0 w 319"/>
                <a:gd name="T13" fmla="*/ 0 h 568"/>
                <a:gd name="T14" fmla="*/ 0 w 319"/>
                <a:gd name="T15" fmla="*/ 0 h 568"/>
                <a:gd name="T16" fmla="*/ 0 w 319"/>
                <a:gd name="T17" fmla="*/ 5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9" h="568">
                  <a:moveTo>
                    <a:pt x="0" y="568"/>
                  </a:moveTo>
                  <a:cubicBezTo>
                    <a:pt x="1" y="563"/>
                    <a:pt x="3" y="561"/>
                    <a:pt x="5" y="561"/>
                  </a:cubicBezTo>
                  <a:cubicBezTo>
                    <a:pt x="40" y="514"/>
                    <a:pt x="96" y="484"/>
                    <a:pt x="159" y="484"/>
                  </a:cubicBezTo>
                  <a:cubicBezTo>
                    <a:pt x="224" y="484"/>
                    <a:pt x="280" y="515"/>
                    <a:pt x="316" y="563"/>
                  </a:cubicBezTo>
                  <a:cubicBezTo>
                    <a:pt x="317" y="564"/>
                    <a:pt x="318" y="565"/>
                    <a:pt x="319" y="568"/>
                  </a:cubicBezTo>
                  <a:cubicBezTo>
                    <a:pt x="319" y="568"/>
                    <a:pt x="319" y="568"/>
                    <a:pt x="319" y="568"/>
                  </a:cubicBezTo>
                  <a:cubicBezTo>
                    <a:pt x="300" y="248"/>
                    <a:pt x="165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68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</p:spPr>
          <p:txBody>
            <a:bodyPr lIns="36159" tIns="18080" rIns="36159" bIns="18080"/>
            <a:lstStyle/>
            <a:p>
              <a:pPr eaLnBrk="1" hangingPunct="1">
                <a:lnSpc>
                  <a:spcPct val="120000"/>
                </a:lnSpc>
                <a:defRPr/>
              </a:pPr>
              <a:endParaRPr lang="en-US" sz="1100" noProof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10" name="Text Placeholder 7"/>
          <p:cNvSpPr txBox="1">
            <a:spLocks noChangeArrowheads="1"/>
          </p:cNvSpPr>
          <p:nvPr/>
        </p:nvSpPr>
        <p:spPr bwMode="auto">
          <a:xfrm>
            <a:off x="1764334" y="1385090"/>
            <a:ext cx="1167144" cy="526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594" rIns="0" bIns="72594"/>
          <a:lstStyle/>
          <a:p>
            <a:pPr algn="r"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集群总资源</a:t>
            </a:r>
            <a:endParaRPr lang="es-ES_tradnl" altLang="en-US" b="1" dirty="0">
              <a:solidFill>
                <a:srgbClr val="00A4E3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1" name="Text Placeholder 2"/>
          <p:cNvSpPr txBox="1">
            <a:spLocks noChangeArrowheads="1"/>
          </p:cNvSpPr>
          <p:nvPr/>
        </p:nvSpPr>
        <p:spPr bwMode="auto">
          <a:xfrm>
            <a:off x="1267936" y="1808805"/>
            <a:ext cx="1663541" cy="438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r"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memory 61.56TB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err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vcores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15216</a:t>
            </a:r>
          </a:p>
        </p:txBody>
      </p:sp>
      <p:sp>
        <p:nvSpPr>
          <p:cNvPr id="112" name="Rounded Rectangle 11"/>
          <p:cNvSpPr>
            <a:spLocks noChangeAspect="1"/>
          </p:cNvSpPr>
          <p:nvPr/>
        </p:nvSpPr>
        <p:spPr>
          <a:xfrm>
            <a:off x="3072607" y="1497934"/>
            <a:ext cx="531178" cy="529919"/>
          </a:xfrm>
          <a:prstGeom prst="roundRect">
            <a:avLst>
              <a:gd name="adj" fmla="val 0"/>
            </a:avLst>
          </a:prstGeom>
          <a:solidFill>
            <a:srgbClr val="00AE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898" tIns="31949" rIns="63898" bIns="31949" anchor="ctr"/>
          <a:lstStyle/>
          <a:p>
            <a:pPr algn="ctr" eaLnBrk="1" hangingPunct="1">
              <a:lnSpc>
                <a:spcPct val="120000"/>
              </a:lnSpc>
              <a:defRPr/>
            </a:pPr>
            <a:endParaRPr lang="en-US" sz="700" noProof="1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3" name="Text Placeholder 7"/>
          <p:cNvSpPr txBox="1"/>
          <p:nvPr/>
        </p:nvSpPr>
        <p:spPr>
          <a:xfrm>
            <a:off x="3114834" y="1565418"/>
            <a:ext cx="430053" cy="352910"/>
          </a:xfrm>
          <a:prstGeom prst="rect">
            <a:avLst/>
          </a:prstGeom>
        </p:spPr>
        <p:txBody>
          <a:bodyPr lIns="0" tIns="72594" rIns="0" bIns="72594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  <a:defRPr/>
            </a:pPr>
            <a:r>
              <a:rPr lang="es-ES_tradnl" noProof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114" name="Text Placeholder 7"/>
          <p:cNvSpPr txBox="1">
            <a:spLocks noChangeArrowheads="1"/>
          </p:cNvSpPr>
          <p:nvPr/>
        </p:nvSpPr>
        <p:spPr bwMode="auto">
          <a:xfrm>
            <a:off x="6212999" y="1385091"/>
            <a:ext cx="1127918" cy="423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594" rIns="0" bIns="72594"/>
          <a:lstStyle/>
          <a:p>
            <a:pPr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默认配置</a:t>
            </a:r>
            <a:endParaRPr lang="es-ES_tradnl" altLang="en-US" b="1" dirty="0">
              <a:solidFill>
                <a:srgbClr val="00A4E3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5" name="Text Placeholder 2"/>
          <p:cNvSpPr txBox="1">
            <a:spLocks noChangeArrowheads="1"/>
          </p:cNvSpPr>
          <p:nvPr/>
        </p:nvSpPr>
        <p:spPr bwMode="auto">
          <a:xfrm>
            <a:off x="6208554" y="1769556"/>
            <a:ext cx="1964314" cy="837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 3GB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reduce 4GB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 1GB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JVM 0.8*map or reduce</a:t>
            </a:r>
          </a:p>
        </p:txBody>
      </p:sp>
      <p:sp>
        <p:nvSpPr>
          <p:cNvPr id="116" name="Rounded Rectangle 23"/>
          <p:cNvSpPr>
            <a:spLocks noChangeAspect="1"/>
          </p:cNvSpPr>
          <p:nvPr/>
        </p:nvSpPr>
        <p:spPr>
          <a:xfrm>
            <a:off x="5581809" y="1497934"/>
            <a:ext cx="531178" cy="529919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898" tIns="31949" rIns="63898" bIns="31949" anchor="ctr"/>
          <a:lstStyle/>
          <a:p>
            <a:pPr algn="ctr" eaLnBrk="1" hangingPunct="1">
              <a:lnSpc>
                <a:spcPct val="120000"/>
              </a:lnSpc>
              <a:defRPr/>
            </a:pPr>
            <a:endParaRPr lang="en-US" sz="700" noProof="1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7" name="Text Placeholder 7"/>
          <p:cNvSpPr txBox="1"/>
          <p:nvPr/>
        </p:nvSpPr>
        <p:spPr>
          <a:xfrm>
            <a:off x="5624037" y="1565418"/>
            <a:ext cx="430053" cy="352910"/>
          </a:xfrm>
          <a:prstGeom prst="rect">
            <a:avLst/>
          </a:prstGeom>
        </p:spPr>
        <p:txBody>
          <a:bodyPr lIns="0" tIns="72594" rIns="0" bIns="72594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  <a:defRPr/>
            </a:pPr>
            <a:r>
              <a:rPr lang="es-ES_tradnl" noProof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118" name="Text Placeholder 7"/>
          <p:cNvSpPr txBox="1">
            <a:spLocks noChangeArrowheads="1"/>
          </p:cNvSpPr>
          <p:nvPr/>
        </p:nvSpPr>
        <p:spPr bwMode="auto">
          <a:xfrm>
            <a:off x="1973580" y="3441707"/>
            <a:ext cx="957898" cy="53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594" rIns="0" bIns="72594"/>
          <a:lstStyle/>
          <a:p>
            <a:pPr algn="r"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zh-CN" altLang="en-US" b="1" dirty="0">
                <a:solidFill>
                  <a:srgbClr val="00A4E3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任务数</a:t>
            </a:r>
            <a:endParaRPr lang="es-ES_tradnl" altLang="en-US" b="1" dirty="0">
              <a:solidFill>
                <a:srgbClr val="00A4E3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9" name="Text Placeholder 2"/>
          <p:cNvSpPr txBox="1">
            <a:spLocks noChangeArrowheads="1"/>
          </p:cNvSpPr>
          <p:nvPr/>
        </p:nvSpPr>
        <p:spPr bwMode="auto">
          <a:xfrm>
            <a:off x="1267935" y="3865420"/>
            <a:ext cx="1720501" cy="1030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r"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8500+job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48000+app</a:t>
            </a:r>
          </a:p>
          <a:p>
            <a:pPr algn="r"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600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reduces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1200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+map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zh-CN" alt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0" name="Rounded Rectangle 27"/>
          <p:cNvSpPr>
            <a:spLocks noChangeAspect="1"/>
          </p:cNvSpPr>
          <p:nvPr/>
        </p:nvSpPr>
        <p:spPr>
          <a:xfrm>
            <a:off x="3035935" y="3554550"/>
            <a:ext cx="531178" cy="529918"/>
          </a:xfrm>
          <a:prstGeom prst="roundRect">
            <a:avLst>
              <a:gd name="adj" fmla="val 0"/>
            </a:avLst>
          </a:prstGeom>
          <a:solidFill>
            <a:srgbClr val="00AEE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898" tIns="31949" rIns="63898" bIns="31949" anchor="ctr"/>
          <a:lstStyle/>
          <a:p>
            <a:pPr algn="ctr" eaLnBrk="1" hangingPunct="1">
              <a:lnSpc>
                <a:spcPct val="120000"/>
              </a:lnSpc>
              <a:defRPr/>
            </a:pPr>
            <a:endParaRPr lang="en-US" sz="700" noProof="1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1" name="Text Placeholder 7"/>
          <p:cNvSpPr txBox="1"/>
          <p:nvPr/>
        </p:nvSpPr>
        <p:spPr>
          <a:xfrm>
            <a:off x="3079274" y="3622034"/>
            <a:ext cx="430053" cy="352911"/>
          </a:xfrm>
          <a:prstGeom prst="rect">
            <a:avLst/>
          </a:prstGeom>
          <a:solidFill>
            <a:srgbClr val="00AEEF"/>
          </a:solidFill>
        </p:spPr>
        <p:txBody>
          <a:bodyPr lIns="0" tIns="72594" rIns="0" bIns="72594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  <a:defRPr/>
            </a:pPr>
            <a:r>
              <a:rPr lang="es-ES_tradnl" noProof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122" name="Text Placeholder 7"/>
          <p:cNvSpPr txBox="1">
            <a:spLocks noChangeArrowheads="1"/>
          </p:cNvSpPr>
          <p:nvPr/>
        </p:nvSpPr>
        <p:spPr bwMode="auto">
          <a:xfrm>
            <a:off x="6208554" y="3441707"/>
            <a:ext cx="2396350" cy="531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72594" rIns="0" bIns="72594"/>
          <a:lstStyle/>
          <a:p>
            <a:pPr eaLnBrk="1" hangingPunct="1">
              <a:lnSpc>
                <a:spcPct val="120000"/>
              </a:lnSpc>
              <a:buFont typeface="Arial" pitchFamily="34" charset="0"/>
              <a:buNone/>
            </a:pPr>
            <a:r>
              <a:rPr lang="zh-CN" altLang="en-US" b="1" dirty="0" smtClean="0">
                <a:solidFill>
                  <a:srgbClr val="00A4E3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集群任务浪费内存量</a:t>
            </a:r>
            <a:endParaRPr lang="zh-CN" altLang="en-US" b="1" dirty="0">
              <a:solidFill>
                <a:srgbClr val="00A4E3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24" name="Rounded Rectangle 16"/>
          <p:cNvSpPr>
            <a:spLocks noChangeAspect="1"/>
          </p:cNvSpPr>
          <p:nvPr/>
        </p:nvSpPr>
        <p:spPr>
          <a:xfrm>
            <a:off x="5581809" y="3554550"/>
            <a:ext cx="531178" cy="529918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3898" tIns="31949" rIns="63898" bIns="31949" anchor="ctr"/>
          <a:lstStyle/>
          <a:p>
            <a:pPr algn="ctr" eaLnBrk="1" hangingPunct="1">
              <a:lnSpc>
                <a:spcPct val="120000"/>
              </a:lnSpc>
              <a:defRPr/>
            </a:pPr>
            <a:endParaRPr lang="en-US" sz="700" noProof="1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5" name="Text Placeholder 7"/>
          <p:cNvSpPr txBox="1"/>
          <p:nvPr/>
        </p:nvSpPr>
        <p:spPr>
          <a:xfrm>
            <a:off x="5624037" y="3622034"/>
            <a:ext cx="430053" cy="352911"/>
          </a:xfrm>
          <a:prstGeom prst="rect">
            <a:avLst/>
          </a:prstGeom>
        </p:spPr>
        <p:txBody>
          <a:bodyPr lIns="0" tIns="72594" rIns="0" bIns="72594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  <a:defRPr/>
            </a:pPr>
            <a:r>
              <a:rPr lang="es-ES_tradnl" noProof="1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43" name="平行四边形 42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平行四边形 43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平行四边形 44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平行四边形 45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TextBox 10"/>
          <p:cNvSpPr txBox="1"/>
          <p:nvPr/>
        </p:nvSpPr>
        <p:spPr>
          <a:xfrm>
            <a:off x="324214" y="71952"/>
            <a:ext cx="3300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集群资源和任务现状</a:t>
            </a:r>
          </a:p>
        </p:txBody>
      </p:sp>
      <p:grpSp>
        <p:nvGrpSpPr>
          <p:cNvPr id="48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sp>
        <p:nvSpPr>
          <p:cNvPr id="2" name="矩形 1"/>
          <p:cNvSpPr/>
          <p:nvPr/>
        </p:nvSpPr>
        <p:spPr>
          <a:xfrm>
            <a:off x="6228706" y="3960276"/>
            <a:ext cx="11834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20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%-</a:t>
            </a:r>
            <a:r>
              <a:rPr lang="en-US" altLang="zh-CN" sz="20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zh-CN" alt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8910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018">
        <p14:gallery dir="l"/>
      </p:transition>
    </mc:Choice>
    <mc:Fallback xmlns="">
      <p:transition spd="slow" advTm="501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2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00"/>
                            </p:stCondLst>
                            <p:childTnLst>
                              <p:par>
                                <p:cTn id="9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200"/>
                            </p:stCondLst>
                            <p:childTnLst>
                              <p:par>
                                <p:cTn id="9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 tmFilter="0,0; .5, 1; 1, 1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100"/>
                            </p:stCondLst>
                            <p:childTnLst>
                              <p:par>
                                <p:cTn id="103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105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1" grpId="0" build="p">
        <p:tmplLst>
          <p:tmpl lvl="1">
            <p:tnLst>
              <p:par>
                <p:cTn xmlns:p14="http://schemas.microsoft.com/office/powerpoint/2010/main"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2" grpId="0" animBg="1"/>
      <p:bldP spid="113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5" grpId="0" build="p">
        <p:tmplLst>
          <p:tmpl lvl="1">
            <p:tnLst>
              <p:par>
                <p:cTn xmlns:p14="http://schemas.microsoft.com/office/powerpoint/2010/main"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6" grpId="0" animBg="1"/>
      <p:bldP spid="117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xmlns:p14="http://schemas.microsoft.com/office/powerpoint/2010/main"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0" grpId="0" animBg="1"/>
      <p:bldP spid="121" grpId="0" build="p" animBg="1">
        <p:tmplLst>
          <p:tmpl lvl="1">
            <p:tnLst>
              <p:par>
                <p:cTn xmlns:p14="http://schemas.microsoft.com/office/powerpoint/2010/main"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2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4" grpId="0" animBg="1"/>
      <p:bldP spid="125" grpId="0" build="p">
        <p:tmplLst>
          <p:tmpl lvl="1">
            <p:tnLst>
              <p:par>
                <p:cTn xmlns:p14="http://schemas.microsoft.com/office/powerpoint/2010/main"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animBg="1"/>
      <p:bldP spid="47" grpId="0"/>
    </p:bldLst>
  </p:timing>
  <p:extLst mod="1">
    <p:ext uri="{E180D4A7-C9FB-4DFB-919C-405C955672EB}">
      <p14:showEvtLst xmlns:p14="http://schemas.microsoft.com/office/powerpoint/2010/main">
        <p14:playEvt time="1315" objId="34"/>
        <p14:stopEvt time="2060" objId="3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reeform 6"/>
          <p:cNvSpPr/>
          <p:nvPr/>
        </p:nvSpPr>
        <p:spPr bwMode="auto">
          <a:xfrm>
            <a:off x="4351267" y="1755243"/>
            <a:ext cx="576815" cy="913035"/>
          </a:xfrm>
          <a:custGeom>
            <a:avLst/>
            <a:gdLst>
              <a:gd name="T0" fmla="*/ 647 w 647"/>
              <a:gd name="T1" fmla="*/ 0 h 1043"/>
              <a:gd name="T2" fmla="*/ 0 w 647"/>
              <a:gd name="T3" fmla="*/ 290 h 1043"/>
              <a:gd name="T4" fmla="*/ 0 w 647"/>
              <a:gd name="T5" fmla="*/ 1043 h 1043"/>
              <a:gd name="T6" fmla="*/ 647 w 647"/>
              <a:gd name="T7" fmla="*/ 396 h 1043"/>
              <a:gd name="T8" fmla="*/ 647 w 647"/>
              <a:gd name="T9" fmla="*/ 0 h 10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1043">
                <a:moveTo>
                  <a:pt x="647" y="0"/>
                </a:moveTo>
                <a:lnTo>
                  <a:pt x="0" y="290"/>
                </a:lnTo>
                <a:lnTo>
                  <a:pt x="0" y="1043"/>
                </a:lnTo>
                <a:lnTo>
                  <a:pt x="647" y="396"/>
                </a:lnTo>
                <a:lnTo>
                  <a:pt x="64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4" name="Freeform 8"/>
          <p:cNvSpPr/>
          <p:nvPr/>
        </p:nvSpPr>
        <p:spPr bwMode="auto">
          <a:xfrm>
            <a:off x="3774452" y="1755243"/>
            <a:ext cx="576815" cy="913035"/>
          </a:xfrm>
          <a:custGeom>
            <a:avLst/>
            <a:gdLst>
              <a:gd name="T0" fmla="*/ 0 w 647"/>
              <a:gd name="T1" fmla="*/ 0 h 1043"/>
              <a:gd name="T2" fmla="*/ 647 w 647"/>
              <a:gd name="T3" fmla="*/ 290 h 1043"/>
              <a:gd name="T4" fmla="*/ 647 w 647"/>
              <a:gd name="T5" fmla="*/ 1043 h 1043"/>
              <a:gd name="T6" fmla="*/ 0 w 647"/>
              <a:gd name="T7" fmla="*/ 396 h 1043"/>
              <a:gd name="T8" fmla="*/ 0 w 647"/>
              <a:gd name="T9" fmla="*/ 0 h 10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1043">
                <a:moveTo>
                  <a:pt x="0" y="0"/>
                </a:moveTo>
                <a:lnTo>
                  <a:pt x="647" y="290"/>
                </a:lnTo>
                <a:lnTo>
                  <a:pt x="647" y="1043"/>
                </a:lnTo>
                <a:lnTo>
                  <a:pt x="0" y="39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5" name="Freeform 10"/>
          <p:cNvSpPr/>
          <p:nvPr/>
        </p:nvSpPr>
        <p:spPr bwMode="auto">
          <a:xfrm>
            <a:off x="4440422" y="2755817"/>
            <a:ext cx="927185" cy="566380"/>
          </a:xfrm>
          <a:custGeom>
            <a:avLst/>
            <a:gdLst>
              <a:gd name="T0" fmla="*/ 1040 w 1040"/>
              <a:gd name="T1" fmla="*/ 647 h 647"/>
              <a:gd name="T2" fmla="*/ 753 w 1040"/>
              <a:gd name="T3" fmla="*/ 0 h 647"/>
              <a:gd name="T4" fmla="*/ 0 w 1040"/>
              <a:gd name="T5" fmla="*/ 0 h 647"/>
              <a:gd name="T6" fmla="*/ 647 w 1040"/>
              <a:gd name="T7" fmla="*/ 647 h 647"/>
              <a:gd name="T8" fmla="*/ 1040 w 1040"/>
              <a:gd name="T9" fmla="*/ 647 h 6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0" h="647">
                <a:moveTo>
                  <a:pt x="1040" y="647"/>
                </a:moveTo>
                <a:lnTo>
                  <a:pt x="753" y="0"/>
                </a:lnTo>
                <a:lnTo>
                  <a:pt x="0" y="0"/>
                </a:lnTo>
                <a:lnTo>
                  <a:pt x="647" y="647"/>
                </a:lnTo>
                <a:lnTo>
                  <a:pt x="1040" y="647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6" name="Freeform 12"/>
          <p:cNvSpPr/>
          <p:nvPr/>
        </p:nvSpPr>
        <p:spPr bwMode="auto">
          <a:xfrm>
            <a:off x="4440422" y="2186812"/>
            <a:ext cx="927185" cy="569005"/>
          </a:xfrm>
          <a:custGeom>
            <a:avLst/>
            <a:gdLst>
              <a:gd name="T0" fmla="*/ 1040 w 1040"/>
              <a:gd name="T1" fmla="*/ 0 h 650"/>
              <a:gd name="T2" fmla="*/ 753 w 1040"/>
              <a:gd name="T3" fmla="*/ 650 h 650"/>
              <a:gd name="T4" fmla="*/ 0 w 1040"/>
              <a:gd name="T5" fmla="*/ 650 h 650"/>
              <a:gd name="T6" fmla="*/ 647 w 1040"/>
              <a:gd name="T7" fmla="*/ 0 h 650"/>
              <a:gd name="T8" fmla="*/ 1040 w 1040"/>
              <a:gd name="T9" fmla="*/ 0 h 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0" h="650">
                <a:moveTo>
                  <a:pt x="1040" y="0"/>
                </a:moveTo>
                <a:lnTo>
                  <a:pt x="753" y="650"/>
                </a:lnTo>
                <a:lnTo>
                  <a:pt x="0" y="650"/>
                </a:lnTo>
                <a:lnTo>
                  <a:pt x="647" y="0"/>
                </a:lnTo>
                <a:lnTo>
                  <a:pt x="104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7" name="Freeform 14"/>
          <p:cNvSpPr/>
          <p:nvPr/>
        </p:nvSpPr>
        <p:spPr bwMode="auto">
          <a:xfrm>
            <a:off x="3774452" y="2841606"/>
            <a:ext cx="576815" cy="912159"/>
          </a:xfrm>
          <a:custGeom>
            <a:avLst/>
            <a:gdLst>
              <a:gd name="T0" fmla="*/ 0 w 647"/>
              <a:gd name="T1" fmla="*/ 1042 h 1042"/>
              <a:gd name="T2" fmla="*/ 647 w 647"/>
              <a:gd name="T3" fmla="*/ 752 h 1042"/>
              <a:gd name="T4" fmla="*/ 647 w 647"/>
              <a:gd name="T5" fmla="*/ 0 h 1042"/>
              <a:gd name="T6" fmla="*/ 0 w 647"/>
              <a:gd name="T7" fmla="*/ 649 h 1042"/>
              <a:gd name="T8" fmla="*/ 0 w 647"/>
              <a:gd name="T9" fmla="*/ 1042 h 10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1042">
                <a:moveTo>
                  <a:pt x="0" y="1042"/>
                </a:moveTo>
                <a:lnTo>
                  <a:pt x="647" y="752"/>
                </a:lnTo>
                <a:lnTo>
                  <a:pt x="647" y="0"/>
                </a:lnTo>
                <a:lnTo>
                  <a:pt x="0" y="649"/>
                </a:lnTo>
                <a:lnTo>
                  <a:pt x="0" y="104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8" name="Freeform 16"/>
          <p:cNvSpPr/>
          <p:nvPr/>
        </p:nvSpPr>
        <p:spPr bwMode="auto">
          <a:xfrm>
            <a:off x="4351267" y="2841606"/>
            <a:ext cx="576815" cy="912159"/>
          </a:xfrm>
          <a:custGeom>
            <a:avLst/>
            <a:gdLst>
              <a:gd name="T0" fmla="*/ 647 w 647"/>
              <a:gd name="T1" fmla="*/ 1042 h 1042"/>
              <a:gd name="T2" fmla="*/ 0 w 647"/>
              <a:gd name="T3" fmla="*/ 752 h 1042"/>
              <a:gd name="T4" fmla="*/ 0 w 647"/>
              <a:gd name="T5" fmla="*/ 0 h 1042"/>
              <a:gd name="T6" fmla="*/ 647 w 647"/>
              <a:gd name="T7" fmla="*/ 649 h 1042"/>
              <a:gd name="T8" fmla="*/ 647 w 647"/>
              <a:gd name="T9" fmla="*/ 1042 h 10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1042">
                <a:moveTo>
                  <a:pt x="647" y="1042"/>
                </a:moveTo>
                <a:lnTo>
                  <a:pt x="0" y="752"/>
                </a:lnTo>
                <a:lnTo>
                  <a:pt x="0" y="0"/>
                </a:lnTo>
                <a:lnTo>
                  <a:pt x="647" y="649"/>
                </a:lnTo>
                <a:lnTo>
                  <a:pt x="647" y="104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9" name="Freeform 20"/>
          <p:cNvSpPr/>
          <p:nvPr/>
        </p:nvSpPr>
        <p:spPr bwMode="auto">
          <a:xfrm>
            <a:off x="3334933" y="2755817"/>
            <a:ext cx="927185" cy="566380"/>
          </a:xfrm>
          <a:custGeom>
            <a:avLst/>
            <a:gdLst>
              <a:gd name="T0" fmla="*/ 0 w 1040"/>
              <a:gd name="T1" fmla="*/ 647 h 647"/>
              <a:gd name="T2" fmla="*/ 287 w 1040"/>
              <a:gd name="T3" fmla="*/ 0 h 647"/>
              <a:gd name="T4" fmla="*/ 1040 w 1040"/>
              <a:gd name="T5" fmla="*/ 0 h 647"/>
              <a:gd name="T6" fmla="*/ 393 w 1040"/>
              <a:gd name="T7" fmla="*/ 647 h 647"/>
              <a:gd name="T8" fmla="*/ 0 w 1040"/>
              <a:gd name="T9" fmla="*/ 647 h 6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0" h="647">
                <a:moveTo>
                  <a:pt x="0" y="647"/>
                </a:moveTo>
                <a:lnTo>
                  <a:pt x="287" y="0"/>
                </a:lnTo>
                <a:lnTo>
                  <a:pt x="1040" y="0"/>
                </a:lnTo>
                <a:lnTo>
                  <a:pt x="393" y="647"/>
                </a:lnTo>
                <a:lnTo>
                  <a:pt x="0" y="647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0" name="Freeform 22"/>
          <p:cNvSpPr/>
          <p:nvPr/>
        </p:nvSpPr>
        <p:spPr bwMode="auto">
          <a:xfrm>
            <a:off x="3809224" y="1833152"/>
            <a:ext cx="1153632" cy="913035"/>
          </a:xfrm>
          <a:custGeom>
            <a:avLst/>
            <a:gdLst>
              <a:gd name="T0" fmla="*/ 1294 w 1294"/>
              <a:gd name="T1" fmla="*/ 0 h 1043"/>
              <a:gd name="T2" fmla="*/ 1255 w 1294"/>
              <a:gd name="T3" fmla="*/ 20 h 1043"/>
              <a:gd name="T4" fmla="*/ 1255 w 1294"/>
              <a:gd name="T5" fmla="*/ 307 h 1043"/>
              <a:gd name="T6" fmla="*/ 608 w 1294"/>
              <a:gd name="T7" fmla="*/ 954 h 1043"/>
              <a:gd name="T8" fmla="*/ 0 w 1294"/>
              <a:gd name="T9" fmla="*/ 346 h 1043"/>
              <a:gd name="T10" fmla="*/ 0 w 1294"/>
              <a:gd name="T11" fmla="*/ 396 h 1043"/>
              <a:gd name="T12" fmla="*/ 647 w 1294"/>
              <a:gd name="T13" fmla="*/ 1043 h 1043"/>
              <a:gd name="T14" fmla="*/ 1294 w 1294"/>
              <a:gd name="T15" fmla="*/ 396 h 1043"/>
              <a:gd name="T16" fmla="*/ 1294 w 1294"/>
              <a:gd name="T17" fmla="*/ 0 h 10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94" h="1043">
                <a:moveTo>
                  <a:pt x="1294" y="0"/>
                </a:moveTo>
                <a:lnTo>
                  <a:pt x="1255" y="20"/>
                </a:lnTo>
                <a:lnTo>
                  <a:pt x="1255" y="307"/>
                </a:lnTo>
                <a:lnTo>
                  <a:pt x="608" y="954"/>
                </a:lnTo>
                <a:lnTo>
                  <a:pt x="0" y="346"/>
                </a:lnTo>
                <a:lnTo>
                  <a:pt x="0" y="396"/>
                </a:lnTo>
                <a:lnTo>
                  <a:pt x="647" y="1043"/>
                </a:lnTo>
                <a:lnTo>
                  <a:pt x="1294" y="396"/>
                </a:lnTo>
                <a:lnTo>
                  <a:pt x="129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1" name="Freeform 26"/>
          <p:cNvSpPr>
            <a:spLocks noEditPoints="1"/>
          </p:cNvSpPr>
          <p:nvPr/>
        </p:nvSpPr>
        <p:spPr bwMode="auto">
          <a:xfrm>
            <a:off x="3369700" y="2265598"/>
            <a:ext cx="2032674" cy="1134509"/>
          </a:xfrm>
          <a:custGeom>
            <a:avLst/>
            <a:gdLst>
              <a:gd name="T0" fmla="*/ 1265 w 2280"/>
              <a:gd name="T1" fmla="*/ 624 h 1296"/>
              <a:gd name="T2" fmla="*/ 1240 w 2280"/>
              <a:gd name="T3" fmla="*/ 649 h 1296"/>
              <a:gd name="T4" fmla="*/ 1887 w 2280"/>
              <a:gd name="T5" fmla="*/ 1296 h 1296"/>
              <a:gd name="T6" fmla="*/ 2280 w 2280"/>
              <a:gd name="T7" fmla="*/ 1296 h 1296"/>
              <a:gd name="T8" fmla="*/ 2241 w 2280"/>
              <a:gd name="T9" fmla="*/ 1207 h 1296"/>
              <a:gd name="T10" fmla="*/ 1848 w 2280"/>
              <a:gd name="T11" fmla="*/ 1207 h 1296"/>
              <a:gd name="T12" fmla="*/ 1265 w 2280"/>
              <a:gd name="T13" fmla="*/ 624 h 1296"/>
              <a:gd name="T14" fmla="*/ 975 w 2280"/>
              <a:gd name="T15" fmla="*/ 585 h 1296"/>
              <a:gd name="T16" fmla="*/ 354 w 2280"/>
              <a:gd name="T17" fmla="*/ 1207 h 1296"/>
              <a:gd name="T18" fmla="*/ 39 w 2280"/>
              <a:gd name="T19" fmla="*/ 1207 h 1296"/>
              <a:gd name="T20" fmla="*/ 0 w 2280"/>
              <a:gd name="T21" fmla="*/ 1296 h 1296"/>
              <a:gd name="T22" fmla="*/ 393 w 2280"/>
              <a:gd name="T23" fmla="*/ 1296 h 1296"/>
              <a:gd name="T24" fmla="*/ 1040 w 2280"/>
              <a:gd name="T25" fmla="*/ 649 h 1296"/>
              <a:gd name="T26" fmla="*/ 975 w 2280"/>
              <a:gd name="T27" fmla="*/ 585 h 1296"/>
              <a:gd name="T28" fmla="*/ 0 w 2280"/>
              <a:gd name="T29" fmla="*/ 0 h 1296"/>
              <a:gd name="T30" fmla="*/ 0 w 2280"/>
              <a:gd name="T31" fmla="*/ 0 h 1296"/>
              <a:gd name="T32" fmla="*/ 248 w 2280"/>
              <a:gd name="T33" fmla="*/ 560 h 1296"/>
              <a:gd name="T34" fmla="*/ 248 w 2280"/>
              <a:gd name="T35" fmla="*/ 560 h 1296"/>
              <a:gd name="T36" fmla="*/ 0 w 2280"/>
              <a:gd name="T37" fmla="*/ 0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80" h="1296">
                <a:moveTo>
                  <a:pt x="1265" y="624"/>
                </a:moveTo>
                <a:lnTo>
                  <a:pt x="1240" y="649"/>
                </a:lnTo>
                <a:lnTo>
                  <a:pt x="1887" y="1296"/>
                </a:lnTo>
                <a:lnTo>
                  <a:pt x="2280" y="1296"/>
                </a:lnTo>
                <a:lnTo>
                  <a:pt x="2241" y="1207"/>
                </a:lnTo>
                <a:lnTo>
                  <a:pt x="1848" y="1207"/>
                </a:lnTo>
                <a:lnTo>
                  <a:pt x="1265" y="624"/>
                </a:lnTo>
                <a:moveTo>
                  <a:pt x="975" y="585"/>
                </a:moveTo>
                <a:lnTo>
                  <a:pt x="354" y="1207"/>
                </a:lnTo>
                <a:lnTo>
                  <a:pt x="39" y="1207"/>
                </a:lnTo>
                <a:lnTo>
                  <a:pt x="0" y="1296"/>
                </a:lnTo>
                <a:lnTo>
                  <a:pt x="393" y="1296"/>
                </a:lnTo>
                <a:lnTo>
                  <a:pt x="1040" y="649"/>
                </a:lnTo>
                <a:lnTo>
                  <a:pt x="975" y="585"/>
                </a:lnTo>
                <a:moveTo>
                  <a:pt x="0" y="0"/>
                </a:moveTo>
                <a:lnTo>
                  <a:pt x="0" y="0"/>
                </a:lnTo>
                <a:lnTo>
                  <a:pt x="248" y="560"/>
                </a:lnTo>
                <a:lnTo>
                  <a:pt x="248" y="56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2" name="Freeform 27"/>
          <p:cNvSpPr/>
          <p:nvPr/>
        </p:nvSpPr>
        <p:spPr bwMode="auto">
          <a:xfrm>
            <a:off x="4497480" y="2811842"/>
            <a:ext cx="870127" cy="510354"/>
          </a:xfrm>
          <a:custGeom>
            <a:avLst/>
            <a:gdLst>
              <a:gd name="T0" fmla="*/ 0 w 976"/>
              <a:gd name="T1" fmla="*/ 0 h 583"/>
              <a:gd name="T2" fmla="*/ 0 w 976"/>
              <a:gd name="T3" fmla="*/ 0 h 583"/>
              <a:gd name="T4" fmla="*/ 583 w 976"/>
              <a:gd name="T5" fmla="*/ 583 h 583"/>
              <a:gd name="T6" fmla="*/ 976 w 976"/>
              <a:gd name="T7" fmla="*/ 583 h 583"/>
              <a:gd name="T8" fmla="*/ 583 w 976"/>
              <a:gd name="T9" fmla="*/ 583 h 583"/>
              <a:gd name="T10" fmla="*/ 0 w 976"/>
              <a:gd name="T11" fmla="*/ 0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76" h="583">
                <a:moveTo>
                  <a:pt x="0" y="0"/>
                </a:moveTo>
                <a:lnTo>
                  <a:pt x="0" y="0"/>
                </a:lnTo>
                <a:lnTo>
                  <a:pt x="583" y="583"/>
                </a:lnTo>
                <a:lnTo>
                  <a:pt x="976" y="583"/>
                </a:lnTo>
                <a:lnTo>
                  <a:pt x="583" y="583"/>
                </a:lnTo>
                <a:lnTo>
                  <a:pt x="0" y="0"/>
                </a:lnTo>
                <a:close/>
              </a:path>
            </a:pathLst>
          </a:custGeom>
          <a:solidFill>
            <a:srgbClr val="3786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3" name="Freeform 28"/>
          <p:cNvSpPr/>
          <p:nvPr/>
        </p:nvSpPr>
        <p:spPr bwMode="auto">
          <a:xfrm>
            <a:off x="4497480" y="2811842"/>
            <a:ext cx="870127" cy="510354"/>
          </a:xfrm>
          <a:custGeom>
            <a:avLst/>
            <a:gdLst>
              <a:gd name="T0" fmla="*/ 0 w 976"/>
              <a:gd name="T1" fmla="*/ 0 h 583"/>
              <a:gd name="T2" fmla="*/ 0 w 976"/>
              <a:gd name="T3" fmla="*/ 0 h 583"/>
              <a:gd name="T4" fmla="*/ 583 w 976"/>
              <a:gd name="T5" fmla="*/ 583 h 583"/>
              <a:gd name="T6" fmla="*/ 976 w 976"/>
              <a:gd name="T7" fmla="*/ 583 h 583"/>
              <a:gd name="T8" fmla="*/ 583 w 976"/>
              <a:gd name="T9" fmla="*/ 583 h 583"/>
              <a:gd name="T10" fmla="*/ 0 w 976"/>
              <a:gd name="T11" fmla="*/ 0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76" h="583">
                <a:moveTo>
                  <a:pt x="0" y="0"/>
                </a:moveTo>
                <a:lnTo>
                  <a:pt x="0" y="0"/>
                </a:lnTo>
                <a:lnTo>
                  <a:pt x="583" y="583"/>
                </a:lnTo>
                <a:lnTo>
                  <a:pt x="976" y="583"/>
                </a:lnTo>
                <a:lnTo>
                  <a:pt x="583" y="58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4" name="Freeform 31"/>
          <p:cNvSpPr/>
          <p:nvPr/>
        </p:nvSpPr>
        <p:spPr bwMode="auto">
          <a:xfrm>
            <a:off x="3404469" y="2777701"/>
            <a:ext cx="834466" cy="544494"/>
          </a:xfrm>
          <a:custGeom>
            <a:avLst/>
            <a:gdLst>
              <a:gd name="T0" fmla="*/ 936 w 936"/>
              <a:gd name="T1" fmla="*/ 0 h 622"/>
              <a:gd name="T2" fmla="*/ 315 w 936"/>
              <a:gd name="T3" fmla="*/ 622 h 622"/>
              <a:gd name="T4" fmla="*/ 0 w 936"/>
              <a:gd name="T5" fmla="*/ 622 h 622"/>
              <a:gd name="T6" fmla="*/ 315 w 936"/>
              <a:gd name="T7" fmla="*/ 622 h 622"/>
              <a:gd name="T8" fmla="*/ 936 w 936"/>
              <a:gd name="T9" fmla="*/ 0 h 622"/>
              <a:gd name="T10" fmla="*/ 936 w 936"/>
              <a:gd name="T11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6" h="622">
                <a:moveTo>
                  <a:pt x="936" y="0"/>
                </a:moveTo>
                <a:lnTo>
                  <a:pt x="315" y="622"/>
                </a:lnTo>
                <a:lnTo>
                  <a:pt x="0" y="622"/>
                </a:lnTo>
                <a:lnTo>
                  <a:pt x="315" y="622"/>
                </a:lnTo>
                <a:lnTo>
                  <a:pt x="936" y="0"/>
                </a:lnTo>
                <a:lnTo>
                  <a:pt x="936" y="0"/>
                </a:lnTo>
                <a:close/>
              </a:path>
            </a:pathLst>
          </a:custGeom>
          <a:solidFill>
            <a:srgbClr val="A958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grpSp>
        <p:nvGrpSpPr>
          <p:cNvPr id="65" name="Group 65"/>
          <p:cNvGrpSpPr/>
          <p:nvPr/>
        </p:nvGrpSpPr>
        <p:grpSpPr>
          <a:xfrm>
            <a:off x="3664793" y="973550"/>
            <a:ext cx="2540886" cy="586859"/>
            <a:chOff x="336640" y="2982432"/>
            <a:chExt cx="2581890" cy="599029"/>
          </a:xfrm>
        </p:grpSpPr>
        <p:sp>
          <p:nvSpPr>
            <p:cNvPr id="66" name="文本框 11"/>
            <p:cNvSpPr txBox="1"/>
            <p:nvPr/>
          </p:nvSpPr>
          <p:spPr>
            <a:xfrm>
              <a:off x="336640" y="2982432"/>
              <a:ext cx="917380" cy="314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公平调度</a:t>
              </a:r>
              <a:endParaRPr lang="en-US" altLang="zh-CN" sz="14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矩形 9"/>
            <p:cNvSpPr/>
            <p:nvPr/>
          </p:nvSpPr>
          <p:spPr>
            <a:xfrm>
              <a:off x="336640" y="3290209"/>
              <a:ext cx="2581890" cy="2912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最大化提高集群资源</a:t>
              </a:r>
              <a:r>
                <a:rPr lang="zh-CN" altLang="en-US" sz="11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利用率</a:t>
              </a:r>
              <a:endParaRPr lang="zh-CN" altLang="en-US" sz="11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8" name="Group 73"/>
          <p:cNvGrpSpPr/>
          <p:nvPr/>
        </p:nvGrpSpPr>
        <p:grpSpPr>
          <a:xfrm>
            <a:off x="5724664" y="2317428"/>
            <a:ext cx="2692217" cy="617140"/>
            <a:chOff x="730700" y="2922926"/>
            <a:chExt cx="2735662" cy="629937"/>
          </a:xfrm>
        </p:grpSpPr>
        <p:sp>
          <p:nvSpPr>
            <p:cNvPr id="69" name="文本框 11"/>
            <p:cNvSpPr txBox="1"/>
            <p:nvPr/>
          </p:nvSpPr>
          <p:spPr>
            <a:xfrm>
              <a:off x="730700" y="2922926"/>
              <a:ext cx="1282248" cy="314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任务分配资源</a:t>
              </a:r>
              <a:endParaRPr lang="en-US" altLang="zh-CN" sz="14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矩形 9"/>
            <p:cNvSpPr/>
            <p:nvPr/>
          </p:nvSpPr>
          <p:spPr>
            <a:xfrm>
              <a:off x="755041" y="3261611"/>
              <a:ext cx="2711321" cy="2912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内存优先、</a:t>
              </a:r>
              <a:r>
                <a:rPr lang="en-US" altLang="zh-CN" sz="1100" dirty="0" err="1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vcore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向后</a:t>
              </a:r>
            </a:p>
          </p:txBody>
        </p:sp>
      </p:grpSp>
      <p:grpSp>
        <p:nvGrpSpPr>
          <p:cNvPr id="71" name="Group 77"/>
          <p:cNvGrpSpPr/>
          <p:nvPr/>
        </p:nvGrpSpPr>
        <p:grpSpPr>
          <a:xfrm>
            <a:off x="356139" y="2384322"/>
            <a:ext cx="2535714" cy="988529"/>
            <a:chOff x="580847" y="2982432"/>
            <a:chExt cx="2576635" cy="1009029"/>
          </a:xfrm>
        </p:grpSpPr>
        <p:sp>
          <p:nvSpPr>
            <p:cNvPr id="72" name="文本框 11"/>
            <p:cNvSpPr txBox="1"/>
            <p:nvPr/>
          </p:nvSpPr>
          <p:spPr>
            <a:xfrm>
              <a:off x="1692801" y="2982432"/>
              <a:ext cx="1464681" cy="314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队列间抢占方式</a:t>
              </a:r>
              <a:endParaRPr lang="en-US" altLang="zh-CN" sz="14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矩形 9"/>
            <p:cNvSpPr/>
            <p:nvPr/>
          </p:nvSpPr>
          <p:spPr>
            <a:xfrm>
              <a:off x="580847" y="3321124"/>
              <a:ext cx="2513985" cy="6703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集群每个队列有固定比例和最大资源上限。集群保证满足队列的固定比例，剩余资源各队列公平抢占</a:t>
              </a:r>
            </a:p>
          </p:txBody>
        </p:sp>
      </p:grpSp>
      <p:grpSp>
        <p:nvGrpSpPr>
          <p:cNvPr id="74" name="Group 81"/>
          <p:cNvGrpSpPr/>
          <p:nvPr/>
        </p:nvGrpSpPr>
        <p:grpSpPr>
          <a:xfrm>
            <a:off x="3712831" y="3888270"/>
            <a:ext cx="2540886" cy="958242"/>
            <a:chOff x="336640" y="2982432"/>
            <a:chExt cx="2581890" cy="978114"/>
          </a:xfrm>
        </p:grpSpPr>
        <p:sp>
          <p:nvSpPr>
            <p:cNvPr id="75" name="文本框 11"/>
            <p:cNvSpPr txBox="1"/>
            <p:nvPr/>
          </p:nvSpPr>
          <p:spPr>
            <a:xfrm>
              <a:off x="353077" y="2982432"/>
              <a:ext cx="734947" cy="314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队列内</a:t>
              </a:r>
              <a:endParaRPr lang="en-US" altLang="zh-CN" sz="14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矩形 9"/>
            <p:cNvSpPr/>
            <p:nvPr/>
          </p:nvSpPr>
          <p:spPr>
            <a:xfrm>
              <a:off x="336640" y="3290209"/>
              <a:ext cx="2581890" cy="6703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FIFO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，剩余多少资源就用多少，总资源不够一个任务完全并发，该任务将分为多批次轮流执行</a:t>
              </a:r>
            </a:p>
          </p:txBody>
        </p:sp>
      </p:grpSp>
      <p:grpSp>
        <p:nvGrpSpPr>
          <p:cNvPr id="77" name="Group 89"/>
          <p:cNvGrpSpPr/>
          <p:nvPr/>
        </p:nvGrpSpPr>
        <p:grpSpPr>
          <a:xfrm>
            <a:off x="3774455" y="1755243"/>
            <a:ext cx="1153630" cy="913035"/>
            <a:chOff x="3834171" y="1790972"/>
            <a:chExt cx="1172247" cy="931969"/>
          </a:xfrm>
        </p:grpSpPr>
        <p:sp>
          <p:nvSpPr>
            <p:cNvPr id="78" name="Freeform 5"/>
            <p:cNvSpPr/>
            <p:nvPr/>
          </p:nvSpPr>
          <p:spPr bwMode="auto">
            <a:xfrm>
              <a:off x="4420294" y="1790972"/>
              <a:ext cx="586124" cy="931969"/>
            </a:xfrm>
            <a:custGeom>
              <a:avLst/>
              <a:gdLst>
                <a:gd name="T0" fmla="*/ 647 w 647"/>
                <a:gd name="T1" fmla="*/ 0 h 1043"/>
                <a:gd name="T2" fmla="*/ 0 w 647"/>
                <a:gd name="T3" fmla="*/ 290 h 1043"/>
                <a:gd name="T4" fmla="*/ 0 w 647"/>
                <a:gd name="T5" fmla="*/ 1043 h 1043"/>
                <a:gd name="T6" fmla="*/ 647 w 647"/>
                <a:gd name="T7" fmla="*/ 396 h 1043"/>
                <a:gd name="T8" fmla="*/ 647 w 647"/>
                <a:gd name="T9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3">
                  <a:moveTo>
                    <a:pt x="647" y="0"/>
                  </a:moveTo>
                  <a:lnTo>
                    <a:pt x="0" y="290"/>
                  </a:lnTo>
                  <a:lnTo>
                    <a:pt x="0" y="1043"/>
                  </a:lnTo>
                  <a:lnTo>
                    <a:pt x="647" y="396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00AEEF">
                <a:alpha val="80000"/>
              </a:srgbClr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9" name="Freeform 7"/>
            <p:cNvSpPr/>
            <p:nvPr/>
          </p:nvSpPr>
          <p:spPr bwMode="auto">
            <a:xfrm>
              <a:off x="3834171" y="1790972"/>
              <a:ext cx="586124" cy="931969"/>
            </a:xfrm>
            <a:custGeom>
              <a:avLst/>
              <a:gdLst>
                <a:gd name="T0" fmla="*/ 0 w 647"/>
                <a:gd name="T1" fmla="*/ 0 h 1043"/>
                <a:gd name="T2" fmla="*/ 647 w 647"/>
                <a:gd name="T3" fmla="*/ 290 h 1043"/>
                <a:gd name="T4" fmla="*/ 647 w 647"/>
                <a:gd name="T5" fmla="*/ 1043 h 1043"/>
                <a:gd name="T6" fmla="*/ 0 w 647"/>
                <a:gd name="T7" fmla="*/ 396 h 1043"/>
                <a:gd name="T8" fmla="*/ 0 w 647"/>
                <a:gd name="T9" fmla="*/ 0 h 10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3">
                  <a:moveTo>
                    <a:pt x="0" y="0"/>
                  </a:moveTo>
                  <a:lnTo>
                    <a:pt x="647" y="290"/>
                  </a:lnTo>
                  <a:lnTo>
                    <a:pt x="647" y="1043"/>
                  </a:lnTo>
                  <a:lnTo>
                    <a:pt x="0" y="3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0" name="Freeform 34"/>
            <p:cNvSpPr>
              <a:spLocks noEditPoints="1"/>
            </p:cNvSpPr>
            <p:nvPr/>
          </p:nvSpPr>
          <p:spPr bwMode="auto">
            <a:xfrm>
              <a:off x="4033471" y="2057249"/>
              <a:ext cx="313445" cy="281467"/>
            </a:xfrm>
            <a:custGeom>
              <a:avLst/>
              <a:gdLst>
                <a:gd name="T0" fmla="*/ 23 w 124"/>
                <a:gd name="T1" fmla="*/ 38 h 113"/>
                <a:gd name="T2" fmla="*/ 0 w 124"/>
                <a:gd name="T3" fmla="*/ 66 h 113"/>
                <a:gd name="T4" fmla="*/ 47 w 124"/>
                <a:gd name="T5" fmla="*/ 98 h 113"/>
                <a:gd name="T6" fmla="*/ 61 w 124"/>
                <a:gd name="T7" fmla="*/ 96 h 113"/>
                <a:gd name="T8" fmla="*/ 78 w 124"/>
                <a:gd name="T9" fmla="*/ 113 h 113"/>
                <a:gd name="T10" fmla="*/ 74 w 124"/>
                <a:gd name="T11" fmla="*/ 92 h 113"/>
                <a:gd name="T12" fmla="*/ 93 w 124"/>
                <a:gd name="T13" fmla="*/ 71 h 113"/>
                <a:gd name="T14" fmla="*/ 74 w 124"/>
                <a:gd name="T15" fmla="*/ 74 h 113"/>
                <a:gd name="T16" fmla="*/ 61 w 124"/>
                <a:gd name="T17" fmla="*/ 73 h 113"/>
                <a:gd name="T18" fmla="*/ 43 w 124"/>
                <a:gd name="T19" fmla="*/ 85 h 113"/>
                <a:gd name="T20" fmla="*/ 43 w 124"/>
                <a:gd name="T21" fmla="*/ 66 h 113"/>
                <a:gd name="T22" fmla="*/ 23 w 124"/>
                <a:gd name="T23" fmla="*/ 38 h 113"/>
                <a:gd name="T24" fmla="*/ 77 w 124"/>
                <a:gd name="T25" fmla="*/ 0 h 113"/>
                <a:gd name="T26" fmla="*/ 30 w 124"/>
                <a:gd name="T27" fmla="*/ 33 h 113"/>
                <a:gd name="T28" fmla="*/ 50 w 124"/>
                <a:gd name="T29" fmla="*/ 59 h 113"/>
                <a:gd name="T30" fmla="*/ 50 w 124"/>
                <a:gd name="T31" fmla="*/ 72 h 113"/>
                <a:gd name="T32" fmla="*/ 63 w 124"/>
                <a:gd name="T33" fmla="*/ 64 h 113"/>
                <a:gd name="T34" fmla="*/ 77 w 124"/>
                <a:gd name="T35" fmla="*/ 65 h 113"/>
                <a:gd name="T36" fmla="*/ 124 w 124"/>
                <a:gd name="T37" fmla="*/ 33 h 113"/>
                <a:gd name="T38" fmla="*/ 77 w 124"/>
                <a:gd name="T3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4" h="113">
                  <a:moveTo>
                    <a:pt x="23" y="38"/>
                  </a:moveTo>
                  <a:cubicBezTo>
                    <a:pt x="9" y="43"/>
                    <a:pt x="0" y="54"/>
                    <a:pt x="0" y="66"/>
                  </a:cubicBezTo>
                  <a:cubicBezTo>
                    <a:pt x="0" y="83"/>
                    <a:pt x="21" y="98"/>
                    <a:pt x="47" y="98"/>
                  </a:cubicBezTo>
                  <a:cubicBezTo>
                    <a:pt x="52" y="98"/>
                    <a:pt x="57" y="97"/>
                    <a:pt x="61" y="96"/>
                  </a:cubicBezTo>
                  <a:cubicBezTo>
                    <a:pt x="78" y="113"/>
                    <a:pt x="78" y="113"/>
                    <a:pt x="78" y="113"/>
                  </a:cubicBezTo>
                  <a:cubicBezTo>
                    <a:pt x="74" y="92"/>
                    <a:pt x="74" y="92"/>
                    <a:pt x="74" y="92"/>
                  </a:cubicBezTo>
                  <a:cubicBezTo>
                    <a:pt x="84" y="87"/>
                    <a:pt x="91" y="80"/>
                    <a:pt x="93" y="71"/>
                  </a:cubicBezTo>
                  <a:cubicBezTo>
                    <a:pt x="87" y="73"/>
                    <a:pt x="81" y="74"/>
                    <a:pt x="74" y="74"/>
                  </a:cubicBezTo>
                  <a:cubicBezTo>
                    <a:pt x="70" y="74"/>
                    <a:pt x="65" y="74"/>
                    <a:pt x="61" y="73"/>
                  </a:cubicBezTo>
                  <a:cubicBezTo>
                    <a:pt x="59" y="74"/>
                    <a:pt x="43" y="85"/>
                    <a:pt x="43" y="85"/>
                  </a:cubicBezTo>
                  <a:cubicBezTo>
                    <a:pt x="43" y="85"/>
                    <a:pt x="43" y="70"/>
                    <a:pt x="43" y="66"/>
                  </a:cubicBezTo>
                  <a:cubicBezTo>
                    <a:pt x="31" y="60"/>
                    <a:pt x="23" y="49"/>
                    <a:pt x="23" y="38"/>
                  </a:cubicBezTo>
                  <a:moveTo>
                    <a:pt x="77" y="0"/>
                  </a:moveTo>
                  <a:cubicBezTo>
                    <a:pt x="51" y="0"/>
                    <a:pt x="30" y="15"/>
                    <a:pt x="30" y="33"/>
                  </a:cubicBezTo>
                  <a:cubicBezTo>
                    <a:pt x="30" y="44"/>
                    <a:pt x="38" y="53"/>
                    <a:pt x="50" y="59"/>
                  </a:cubicBezTo>
                  <a:cubicBezTo>
                    <a:pt x="50" y="72"/>
                    <a:pt x="50" y="72"/>
                    <a:pt x="50" y="72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7" y="65"/>
                    <a:pt x="72" y="65"/>
                    <a:pt x="77" y="65"/>
                  </a:cubicBezTo>
                  <a:cubicBezTo>
                    <a:pt x="103" y="65"/>
                    <a:pt x="124" y="51"/>
                    <a:pt x="124" y="33"/>
                  </a:cubicBezTo>
                  <a:cubicBezTo>
                    <a:pt x="124" y="15"/>
                    <a:pt x="103" y="0"/>
                    <a:pt x="7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505771" y="2053960"/>
              <a:ext cx="379853" cy="282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</p:txBody>
        </p:sp>
      </p:grpSp>
      <p:grpSp>
        <p:nvGrpSpPr>
          <p:cNvPr id="82" name="Group 93"/>
          <p:cNvGrpSpPr/>
          <p:nvPr/>
        </p:nvGrpSpPr>
        <p:grpSpPr>
          <a:xfrm>
            <a:off x="3344305" y="2183472"/>
            <a:ext cx="933832" cy="1135385"/>
            <a:chOff x="3397082" y="2228084"/>
            <a:chExt cx="948902" cy="1158930"/>
          </a:xfrm>
        </p:grpSpPr>
        <p:sp>
          <p:nvSpPr>
            <p:cNvPr id="83" name="Freeform 19"/>
            <p:cNvSpPr/>
            <p:nvPr/>
          </p:nvSpPr>
          <p:spPr bwMode="auto">
            <a:xfrm>
              <a:off x="3397082" y="2802771"/>
              <a:ext cx="942147" cy="578125"/>
            </a:xfrm>
            <a:custGeom>
              <a:avLst/>
              <a:gdLst>
                <a:gd name="T0" fmla="*/ 0 w 1040"/>
                <a:gd name="T1" fmla="*/ 647 h 647"/>
                <a:gd name="T2" fmla="*/ 287 w 1040"/>
                <a:gd name="T3" fmla="*/ 0 h 647"/>
                <a:gd name="T4" fmla="*/ 1040 w 1040"/>
                <a:gd name="T5" fmla="*/ 0 h 647"/>
                <a:gd name="T6" fmla="*/ 393 w 1040"/>
                <a:gd name="T7" fmla="*/ 647 h 647"/>
                <a:gd name="T8" fmla="*/ 0 w 1040"/>
                <a:gd name="T9" fmla="*/ 647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47">
                  <a:moveTo>
                    <a:pt x="0" y="647"/>
                  </a:moveTo>
                  <a:lnTo>
                    <a:pt x="287" y="0"/>
                  </a:lnTo>
                  <a:lnTo>
                    <a:pt x="1040" y="0"/>
                  </a:lnTo>
                  <a:lnTo>
                    <a:pt x="393" y="647"/>
                  </a:lnTo>
                  <a:lnTo>
                    <a:pt x="0" y="647"/>
                  </a:lnTo>
                  <a:close/>
                </a:path>
              </a:pathLst>
            </a:custGeom>
            <a:solidFill>
              <a:srgbClr val="00AEEF">
                <a:alpha val="80000"/>
              </a:srgbClr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grpSp>
          <p:nvGrpSpPr>
            <p:cNvPr id="84" name="Group 90"/>
            <p:cNvGrpSpPr/>
            <p:nvPr/>
          </p:nvGrpSpPr>
          <p:grpSpPr>
            <a:xfrm>
              <a:off x="3403837" y="2228084"/>
              <a:ext cx="942147" cy="1158930"/>
              <a:chOff x="3387557" y="2231490"/>
              <a:chExt cx="942147" cy="1158930"/>
            </a:xfrm>
          </p:grpSpPr>
          <p:sp>
            <p:nvSpPr>
              <p:cNvPr id="85" name="Freeform 18"/>
              <p:cNvSpPr/>
              <p:nvPr/>
            </p:nvSpPr>
            <p:spPr bwMode="auto">
              <a:xfrm>
                <a:off x="3387557" y="2231490"/>
                <a:ext cx="942147" cy="580805"/>
              </a:xfrm>
              <a:custGeom>
                <a:avLst/>
                <a:gdLst>
                  <a:gd name="T0" fmla="*/ 0 w 1040"/>
                  <a:gd name="T1" fmla="*/ 0 h 650"/>
                  <a:gd name="T2" fmla="*/ 287 w 1040"/>
                  <a:gd name="T3" fmla="*/ 650 h 650"/>
                  <a:gd name="T4" fmla="*/ 1040 w 1040"/>
                  <a:gd name="T5" fmla="*/ 650 h 650"/>
                  <a:gd name="T6" fmla="*/ 393 w 1040"/>
                  <a:gd name="T7" fmla="*/ 0 h 650"/>
                  <a:gd name="T8" fmla="*/ 0 w 1040"/>
                  <a:gd name="T9" fmla="*/ 0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0" h="650">
                    <a:moveTo>
                      <a:pt x="0" y="0"/>
                    </a:moveTo>
                    <a:lnTo>
                      <a:pt x="287" y="650"/>
                    </a:lnTo>
                    <a:lnTo>
                      <a:pt x="1040" y="650"/>
                    </a:lnTo>
                    <a:lnTo>
                      <a:pt x="393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6" name="Freeform 32"/>
              <p:cNvSpPr/>
              <p:nvPr/>
            </p:nvSpPr>
            <p:spPr bwMode="auto">
              <a:xfrm>
                <a:off x="3458218" y="2834634"/>
                <a:ext cx="847932" cy="555786"/>
              </a:xfrm>
              <a:custGeom>
                <a:avLst/>
                <a:gdLst>
                  <a:gd name="T0" fmla="*/ 936 w 936"/>
                  <a:gd name="T1" fmla="*/ 0 h 622"/>
                  <a:gd name="T2" fmla="*/ 315 w 936"/>
                  <a:gd name="T3" fmla="*/ 622 h 622"/>
                  <a:gd name="T4" fmla="*/ 0 w 936"/>
                  <a:gd name="T5" fmla="*/ 622 h 622"/>
                  <a:gd name="T6" fmla="*/ 315 w 936"/>
                  <a:gd name="T7" fmla="*/ 622 h 622"/>
                  <a:gd name="T8" fmla="*/ 936 w 936"/>
                  <a:gd name="T9" fmla="*/ 0 h 622"/>
                  <a:gd name="T10" fmla="*/ 936 w 936"/>
                  <a:gd name="T11" fmla="*/ 0 h 6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" h="622">
                    <a:moveTo>
                      <a:pt x="936" y="0"/>
                    </a:moveTo>
                    <a:lnTo>
                      <a:pt x="315" y="622"/>
                    </a:lnTo>
                    <a:lnTo>
                      <a:pt x="0" y="622"/>
                    </a:lnTo>
                    <a:lnTo>
                      <a:pt x="315" y="622"/>
                    </a:lnTo>
                    <a:lnTo>
                      <a:pt x="936" y="0"/>
                    </a:lnTo>
                    <a:lnTo>
                      <a:pt x="9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7" name="Freeform 33"/>
              <p:cNvSpPr>
                <a:spLocks noEditPoints="1"/>
              </p:cNvSpPr>
              <p:nvPr/>
            </p:nvSpPr>
            <p:spPr bwMode="auto">
              <a:xfrm>
                <a:off x="3722743" y="2463811"/>
                <a:ext cx="265432" cy="296658"/>
              </a:xfrm>
              <a:custGeom>
                <a:avLst/>
                <a:gdLst>
                  <a:gd name="T0" fmla="*/ 54 w 105"/>
                  <a:gd name="T1" fmla="*/ 33 h 119"/>
                  <a:gd name="T2" fmla="*/ 51 w 105"/>
                  <a:gd name="T3" fmla="*/ 33 h 119"/>
                  <a:gd name="T4" fmla="*/ 51 w 105"/>
                  <a:gd name="T5" fmla="*/ 66 h 119"/>
                  <a:gd name="T6" fmla="*/ 49 w 105"/>
                  <a:gd name="T7" fmla="*/ 69 h 119"/>
                  <a:gd name="T8" fmla="*/ 50 w 105"/>
                  <a:gd name="T9" fmla="*/ 71 h 119"/>
                  <a:gd name="T10" fmla="*/ 51 w 105"/>
                  <a:gd name="T11" fmla="*/ 70 h 119"/>
                  <a:gd name="T12" fmla="*/ 51 w 105"/>
                  <a:gd name="T13" fmla="*/ 73 h 119"/>
                  <a:gd name="T14" fmla="*/ 54 w 105"/>
                  <a:gd name="T15" fmla="*/ 73 h 119"/>
                  <a:gd name="T16" fmla="*/ 54 w 105"/>
                  <a:gd name="T17" fmla="*/ 67 h 119"/>
                  <a:gd name="T18" fmla="*/ 72 w 105"/>
                  <a:gd name="T19" fmla="*/ 49 h 119"/>
                  <a:gd name="T20" fmla="*/ 71 w 105"/>
                  <a:gd name="T21" fmla="*/ 47 h 119"/>
                  <a:gd name="T22" fmla="*/ 54 w 105"/>
                  <a:gd name="T23" fmla="*/ 64 h 119"/>
                  <a:gd name="T24" fmla="*/ 54 w 105"/>
                  <a:gd name="T25" fmla="*/ 33 h 119"/>
                  <a:gd name="T26" fmla="*/ 51 w 105"/>
                  <a:gd name="T27" fmla="*/ 31 h 119"/>
                  <a:gd name="T28" fmla="*/ 54 w 105"/>
                  <a:gd name="T29" fmla="*/ 31 h 119"/>
                  <a:gd name="T30" fmla="*/ 54 w 105"/>
                  <a:gd name="T31" fmla="*/ 21 h 119"/>
                  <a:gd name="T32" fmla="*/ 84 w 105"/>
                  <a:gd name="T33" fmla="*/ 34 h 119"/>
                  <a:gd name="T34" fmla="*/ 77 w 105"/>
                  <a:gd name="T35" fmla="*/ 40 h 119"/>
                  <a:gd name="T36" fmla="*/ 79 w 105"/>
                  <a:gd name="T37" fmla="*/ 42 h 119"/>
                  <a:gd name="T38" fmla="*/ 86 w 105"/>
                  <a:gd name="T39" fmla="*/ 35 h 119"/>
                  <a:gd name="T40" fmla="*/ 98 w 105"/>
                  <a:gd name="T41" fmla="*/ 65 h 119"/>
                  <a:gd name="T42" fmla="*/ 89 w 105"/>
                  <a:gd name="T43" fmla="*/ 65 h 119"/>
                  <a:gd name="T44" fmla="*/ 89 w 105"/>
                  <a:gd name="T45" fmla="*/ 68 h 119"/>
                  <a:gd name="T46" fmla="*/ 98 w 105"/>
                  <a:gd name="T47" fmla="*/ 68 h 119"/>
                  <a:gd name="T48" fmla="*/ 86 w 105"/>
                  <a:gd name="T49" fmla="*/ 98 h 119"/>
                  <a:gd name="T50" fmla="*/ 79 w 105"/>
                  <a:gd name="T51" fmla="*/ 91 h 119"/>
                  <a:gd name="T52" fmla="*/ 77 w 105"/>
                  <a:gd name="T53" fmla="*/ 93 h 119"/>
                  <a:gd name="T54" fmla="*/ 84 w 105"/>
                  <a:gd name="T55" fmla="*/ 100 h 119"/>
                  <a:gd name="T56" fmla="*/ 54 w 105"/>
                  <a:gd name="T57" fmla="*/ 112 h 119"/>
                  <a:gd name="T58" fmla="*/ 54 w 105"/>
                  <a:gd name="T59" fmla="*/ 103 h 119"/>
                  <a:gd name="T60" fmla="*/ 51 w 105"/>
                  <a:gd name="T61" fmla="*/ 103 h 119"/>
                  <a:gd name="T62" fmla="*/ 51 w 105"/>
                  <a:gd name="T63" fmla="*/ 112 h 119"/>
                  <a:gd name="T64" fmla="*/ 21 w 105"/>
                  <a:gd name="T65" fmla="*/ 100 h 119"/>
                  <a:gd name="T66" fmla="*/ 28 w 105"/>
                  <a:gd name="T67" fmla="*/ 93 h 119"/>
                  <a:gd name="T68" fmla="*/ 26 w 105"/>
                  <a:gd name="T69" fmla="*/ 91 h 119"/>
                  <a:gd name="T70" fmla="*/ 20 w 105"/>
                  <a:gd name="T71" fmla="*/ 98 h 119"/>
                  <a:gd name="T72" fmla="*/ 7 w 105"/>
                  <a:gd name="T73" fmla="*/ 68 h 119"/>
                  <a:gd name="T74" fmla="*/ 17 w 105"/>
                  <a:gd name="T75" fmla="*/ 68 h 119"/>
                  <a:gd name="T76" fmla="*/ 17 w 105"/>
                  <a:gd name="T77" fmla="*/ 65 h 119"/>
                  <a:gd name="T78" fmla="*/ 7 w 105"/>
                  <a:gd name="T79" fmla="*/ 65 h 119"/>
                  <a:gd name="T80" fmla="*/ 20 w 105"/>
                  <a:gd name="T81" fmla="*/ 35 h 119"/>
                  <a:gd name="T82" fmla="*/ 26 w 105"/>
                  <a:gd name="T83" fmla="*/ 42 h 119"/>
                  <a:gd name="T84" fmla="*/ 28 w 105"/>
                  <a:gd name="T85" fmla="*/ 40 h 119"/>
                  <a:gd name="T86" fmla="*/ 21 w 105"/>
                  <a:gd name="T87" fmla="*/ 34 h 119"/>
                  <a:gd name="T88" fmla="*/ 51 w 105"/>
                  <a:gd name="T89" fmla="*/ 21 h 119"/>
                  <a:gd name="T90" fmla="*/ 51 w 105"/>
                  <a:gd name="T91" fmla="*/ 31 h 119"/>
                  <a:gd name="T92" fmla="*/ 65 w 105"/>
                  <a:gd name="T93" fmla="*/ 0 h 119"/>
                  <a:gd name="T94" fmla="*/ 40 w 105"/>
                  <a:gd name="T95" fmla="*/ 0 h 119"/>
                  <a:gd name="T96" fmla="*/ 40 w 105"/>
                  <a:gd name="T97" fmla="*/ 10 h 119"/>
                  <a:gd name="T98" fmla="*/ 50 w 105"/>
                  <a:gd name="T99" fmla="*/ 10 h 119"/>
                  <a:gd name="T100" fmla="*/ 50 w 105"/>
                  <a:gd name="T101" fmla="*/ 14 h 119"/>
                  <a:gd name="T102" fmla="*/ 0 w 105"/>
                  <a:gd name="T103" fmla="*/ 67 h 119"/>
                  <a:gd name="T104" fmla="*/ 53 w 105"/>
                  <a:gd name="T105" fmla="*/ 119 h 119"/>
                  <a:gd name="T106" fmla="*/ 105 w 105"/>
                  <a:gd name="T107" fmla="*/ 67 h 119"/>
                  <a:gd name="T108" fmla="*/ 56 w 105"/>
                  <a:gd name="T109" fmla="*/ 14 h 119"/>
                  <a:gd name="T110" fmla="*/ 56 w 105"/>
                  <a:gd name="T111" fmla="*/ 10 h 119"/>
                  <a:gd name="T112" fmla="*/ 65 w 105"/>
                  <a:gd name="T113" fmla="*/ 10 h 119"/>
                  <a:gd name="T114" fmla="*/ 65 w 105"/>
                  <a:gd name="T115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5" h="119">
                    <a:moveTo>
                      <a:pt x="54" y="33"/>
                    </a:moveTo>
                    <a:cubicBezTo>
                      <a:pt x="51" y="33"/>
                      <a:pt x="51" y="33"/>
                      <a:pt x="51" y="33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49" y="69"/>
                      <a:pt x="49" y="69"/>
                      <a:pt x="49" y="69"/>
                    </a:cubicBezTo>
                    <a:cubicBezTo>
                      <a:pt x="50" y="71"/>
                      <a:pt x="50" y="71"/>
                      <a:pt x="50" y="71"/>
                    </a:cubicBezTo>
                    <a:cubicBezTo>
                      <a:pt x="51" y="70"/>
                      <a:pt x="51" y="70"/>
                      <a:pt x="51" y="70"/>
                    </a:cubicBezTo>
                    <a:cubicBezTo>
                      <a:pt x="51" y="73"/>
                      <a:pt x="51" y="73"/>
                      <a:pt x="51" y="73"/>
                    </a:cubicBezTo>
                    <a:cubicBezTo>
                      <a:pt x="54" y="73"/>
                      <a:pt x="54" y="73"/>
                      <a:pt x="54" y="73"/>
                    </a:cubicBezTo>
                    <a:cubicBezTo>
                      <a:pt x="54" y="67"/>
                      <a:pt x="54" y="67"/>
                      <a:pt x="54" y="67"/>
                    </a:cubicBezTo>
                    <a:cubicBezTo>
                      <a:pt x="72" y="49"/>
                      <a:pt x="72" y="49"/>
                      <a:pt x="72" y="49"/>
                    </a:cubicBezTo>
                    <a:cubicBezTo>
                      <a:pt x="71" y="47"/>
                      <a:pt x="71" y="47"/>
                      <a:pt x="71" y="47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54" y="33"/>
                      <a:pt x="54" y="33"/>
                      <a:pt x="54" y="33"/>
                    </a:cubicBezTo>
                    <a:moveTo>
                      <a:pt x="51" y="31"/>
                    </a:moveTo>
                    <a:cubicBezTo>
                      <a:pt x="54" y="31"/>
                      <a:pt x="54" y="31"/>
                      <a:pt x="54" y="31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66" y="21"/>
                      <a:pt x="76" y="26"/>
                      <a:pt x="84" y="34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9" y="42"/>
                      <a:pt x="79" y="42"/>
                      <a:pt x="79" y="42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93" y="43"/>
                      <a:pt x="98" y="54"/>
                      <a:pt x="98" y="65"/>
                    </a:cubicBezTo>
                    <a:cubicBezTo>
                      <a:pt x="89" y="65"/>
                      <a:pt x="89" y="65"/>
                      <a:pt x="89" y="65"/>
                    </a:cubicBezTo>
                    <a:cubicBezTo>
                      <a:pt x="89" y="68"/>
                      <a:pt x="89" y="68"/>
                      <a:pt x="89" y="68"/>
                    </a:cubicBezTo>
                    <a:cubicBezTo>
                      <a:pt x="98" y="68"/>
                      <a:pt x="98" y="68"/>
                      <a:pt x="98" y="68"/>
                    </a:cubicBezTo>
                    <a:cubicBezTo>
                      <a:pt x="98" y="79"/>
                      <a:pt x="93" y="90"/>
                      <a:pt x="86" y="98"/>
                    </a:cubicBezTo>
                    <a:cubicBezTo>
                      <a:pt x="79" y="91"/>
                      <a:pt x="79" y="91"/>
                      <a:pt x="79" y="91"/>
                    </a:cubicBezTo>
                    <a:cubicBezTo>
                      <a:pt x="77" y="93"/>
                      <a:pt x="77" y="93"/>
                      <a:pt x="77" y="93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76" y="107"/>
                      <a:pt x="66" y="112"/>
                      <a:pt x="54" y="112"/>
                    </a:cubicBezTo>
                    <a:cubicBezTo>
                      <a:pt x="54" y="103"/>
                      <a:pt x="54" y="103"/>
                      <a:pt x="54" y="103"/>
                    </a:cubicBezTo>
                    <a:cubicBezTo>
                      <a:pt x="51" y="103"/>
                      <a:pt x="51" y="103"/>
                      <a:pt x="51" y="103"/>
                    </a:cubicBezTo>
                    <a:cubicBezTo>
                      <a:pt x="51" y="112"/>
                      <a:pt x="51" y="112"/>
                      <a:pt x="51" y="112"/>
                    </a:cubicBezTo>
                    <a:cubicBezTo>
                      <a:pt x="40" y="112"/>
                      <a:pt x="29" y="107"/>
                      <a:pt x="21" y="100"/>
                    </a:cubicBezTo>
                    <a:cubicBezTo>
                      <a:pt x="28" y="93"/>
                      <a:pt x="28" y="93"/>
                      <a:pt x="28" y="93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0" y="98"/>
                      <a:pt x="20" y="98"/>
                      <a:pt x="20" y="98"/>
                    </a:cubicBezTo>
                    <a:cubicBezTo>
                      <a:pt x="12" y="90"/>
                      <a:pt x="8" y="79"/>
                      <a:pt x="7" y="68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7" y="65"/>
                      <a:pt x="7" y="65"/>
                      <a:pt x="7" y="65"/>
                    </a:cubicBezTo>
                    <a:cubicBezTo>
                      <a:pt x="8" y="54"/>
                      <a:pt x="12" y="43"/>
                      <a:pt x="20" y="35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29" y="26"/>
                      <a:pt x="40" y="21"/>
                      <a:pt x="51" y="21"/>
                    </a:cubicBezTo>
                    <a:cubicBezTo>
                      <a:pt x="51" y="31"/>
                      <a:pt x="51" y="31"/>
                      <a:pt x="51" y="31"/>
                    </a:cubicBezTo>
                    <a:moveTo>
                      <a:pt x="65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22" y="16"/>
                      <a:pt x="0" y="39"/>
                      <a:pt x="0" y="67"/>
                    </a:cubicBezTo>
                    <a:cubicBezTo>
                      <a:pt x="0" y="96"/>
                      <a:pt x="24" y="119"/>
                      <a:pt x="53" y="119"/>
                    </a:cubicBezTo>
                    <a:cubicBezTo>
                      <a:pt x="82" y="119"/>
                      <a:pt x="105" y="96"/>
                      <a:pt x="105" y="67"/>
                    </a:cubicBezTo>
                    <a:cubicBezTo>
                      <a:pt x="105" y="39"/>
                      <a:pt x="83" y="16"/>
                      <a:pt x="56" y="14"/>
                    </a:cubicBezTo>
                    <a:cubicBezTo>
                      <a:pt x="56" y="10"/>
                      <a:pt x="56" y="10"/>
                      <a:pt x="56" y="10"/>
                    </a:cubicBezTo>
                    <a:cubicBezTo>
                      <a:pt x="65" y="10"/>
                      <a:pt x="65" y="10"/>
                      <a:pt x="65" y="10"/>
                    </a:cubicBezTo>
                    <a:cubicBezTo>
                      <a:pt x="65" y="0"/>
                      <a:pt x="65" y="0"/>
                      <a:pt x="65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3609161" y="2909388"/>
                <a:ext cx="379853" cy="2827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</a:t>
                </a:r>
                <a:r>
                  <a:rPr lang="en-US" altLang="zh-CN" sz="1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endParaRPr 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89" name="Group 92"/>
          <p:cNvGrpSpPr/>
          <p:nvPr/>
        </p:nvGrpSpPr>
        <p:grpSpPr>
          <a:xfrm>
            <a:off x="3774455" y="2841606"/>
            <a:ext cx="1153630" cy="912159"/>
            <a:chOff x="3834171" y="2899863"/>
            <a:chExt cx="1172247" cy="931076"/>
          </a:xfrm>
        </p:grpSpPr>
        <p:sp>
          <p:nvSpPr>
            <p:cNvPr id="90" name="Freeform 13"/>
            <p:cNvSpPr/>
            <p:nvPr/>
          </p:nvSpPr>
          <p:spPr bwMode="auto">
            <a:xfrm>
              <a:off x="3834171" y="2899863"/>
              <a:ext cx="586124" cy="931076"/>
            </a:xfrm>
            <a:custGeom>
              <a:avLst/>
              <a:gdLst>
                <a:gd name="T0" fmla="*/ 0 w 647"/>
                <a:gd name="T1" fmla="*/ 1042 h 1042"/>
                <a:gd name="T2" fmla="*/ 647 w 647"/>
                <a:gd name="T3" fmla="*/ 752 h 1042"/>
                <a:gd name="T4" fmla="*/ 647 w 647"/>
                <a:gd name="T5" fmla="*/ 0 h 1042"/>
                <a:gd name="T6" fmla="*/ 0 w 647"/>
                <a:gd name="T7" fmla="*/ 649 h 1042"/>
                <a:gd name="T8" fmla="*/ 0 w 647"/>
                <a:gd name="T9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2">
                  <a:moveTo>
                    <a:pt x="0" y="1042"/>
                  </a:moveTo>
                  <a:lnTo>
                    <a:pt x="647" y="752"/>
                  </a:lnTo>
                  <a:lnTo>
                    <a:pt x="647" y="0"/>
                  </a:lnTo>
                  <a:lnTo>
                    <a:pt x="0" y="649"/>
                  </a:lnTo>
                  <a:lnTo>
                    <a:pt x="0" y="1042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91" name="Freeform 15"/>
            <p:cNvSpPr/>
            <p:nvPr/>
          </p:nvSpPr>
          <p:spPr bwMode="auto">
            <a:xfrm>
              <a:off x="4420294" y="2899863"/>
              <a:ext cx="586124" cy="931076"/>
            </a:xfrm>
            <a:custGeom>
              <a:avLst/>
              <a:gdLst>
                <a:gd name="T0" fmla="*/ 647 w 647"/>
                <a:gd name="T1" fmla="*/ 1042 h 1042"/>
                <a:gd name="T2" fmla="*/ 0 w 647"/>
                <a:gd name="T3" fmla="*/ 752 h 1042"/>
                <a:gd name="T4" fmla="*/ 0 w 647"/>
                <a:gd name="T5" fmla="*/ 0 h 1042"/>
                <a:gd name="T6" fmla="*/ 647 w 647"/>
                <a:gd name="T7" fmla="*/ 649 h 1042"/>
                <a:gd name="T8" fmla="*/ 647 w 647"/>
                <a:gd name="T9" fmla="*/ 1042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7" h="1042">
                  <a:moveTo>
                    <a:pt x="647" y="1042"/>
                  </a:moveTo>
                  <a:lnTo>
                    <a:pt x="0" y="752"/>
                  </a:lnTo>
                  <a:lnTo>
                    <a:pt x="0" y="0"/>
                  </a:lnTo>
                  <a:lnTo>
                    <a:pt x="647" y="649"/>
                  </a:lnTo>
                  <a:lnTo>
                    <a:pt x="647" y="1042"/>
                  </a:lnTo>
                  <a:close/>
                </a:path>
              </a:pathLst>
            </a:custGeom>
            <a:solidFill>
              <a:srgbClr val="00AEEF">
                <a:alpha val="8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92" name="Freeform 36"/>
            <p:cNvSpPr>
              <a:spLocks noEditPoints="1"/>
            </p:cNvSpPr>
            <p:nvPr/>
          </p:nvSpPr>
          <p:spPr bwMode="auto">
            <a:xfrm>
              <a:off x="4056119" y="3255495"/>
              <a:ext cx="303480" cy="302019"/>
            </a:xfrm>
            <a:custGeom>
              <a:avLst/>
              <a:gdLst>
                <a:gd name="T0" fmla="*/ 67 w 120"/>
                <a:gd name="T1" fmla="*/ 53 h 121"/>
                <a:gd name="T2" fmla="*/ 67 w 120"/>
                <a:gd name="T3" fmla="*/ 26 h 121"/>
                <a:gd name="T4" fmla="*/ 53 w 120"/>
                <a:gd name="T5" fmla="*/ 26 h 121"/>
                <a:gd name="T6" fmla="*/ 53 w 120"/>
                <a:gd name="T7" fmla="*/ 53 h 121"/>
                <a:gd name="T8" fmla="*/ 27 w 120"/>
                <a:gd name="T9" fmla="*/ 53 h 121"/>
                <a:gd name="T10" fmla="*/ 27 w 120"/>
                <a:gd name="T11" fmla="*/ 68 h 121"/>
                <a:gd name="T12" fmla="*/ 53 w 120"/>
                <a:gd name="T13" fmla="*/ 68 h 121"/>
                <a:gd name="T14" fmla="*/ 53 w 120"/>
                <a:gd name="T15" fmla="*/ 94 h 121"/>
                <a:gd name="T16" fmla="*/ 67 w 120"/>
                <a:gd name="T17" fmla="*/ 94 h 121"/>
                <a:gd name="T18" fmla="*/ 67 w 120"/>
                <a:gd name="T19" fmla="*/ 68 h 121"/>
                <a:gd name="T20" fmla="*/ 93 w 120"/>
                <a:gd name="T21" fmla="*/ 68 h 121"/>
                <a:gd name="T22" fmla="*/ 93 w 120"/>
                <a:gd name="T23" fmla="*/ 53 h 121"/>
                <a:gd name="T24" fmla="*/ 67 w 120"/>
                <a:gd name="T25" fmla="*/ 53 h 121"/>
                <a:gd name="T26" fmla="*/ 60 w 120"/>
                <a:gd name="T27" fmla="*/ 0 h 121"/>
                <a:gd name="T28" fmla="*/ 0 w 120"/>
                <a:gd name="T29" fmla="*/ 61 h 121"/>
                <a:gd name="T30" fmla="*/ 60 w 120"/>
                <a:gd name="T31" fmla="*/ 121 h 121"/>
                <a:gd name="T32" fmla="*/ 120 w 120"/>
                <a:gd name="T33" fmla="*/ 61 h 121"/>
                <a:gd name="T34" fmla="*/ 60 w 120"/>
                <a:gd name="T35" fmla="*/ 0 h 121"/>
                <a:gd name="T36" fmla="*/ 60 w 120"/>
                <a:gd name="T37" fmla="*/ 107 h 121"/>
                <a:gd name="T38" fmla="*/ 13 w 120"/>
                <a:gd name="T39" fmla="*/ 61 h 121"/>
                <a:gd name="T40" fmla="*/ 60 w 120"/>
                <a:gd name="T41" fmla="*/ 14 h 121"/>
                <a:gd name="T42" fmla="*/ 107 w 120"/>
                <a:gd name="T43" fmla="*/ 61 h 121"/>
                <a:gd name="T44" fmla="*/ 60 w 120"/>
                <a:gd name="T45" fmla="*/ 10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0" h="121">
                  <a:moveTo>
                    <a:pt x="67" y="53"/>
                  </a:moveTo>
                  <a:cubicBezTo>
                    <a:pt x="67" y="26"/>
                    <a:pt x="67" y="26"/>
                    <a:pt x="67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27" y="53"/>
                    <a:pt x="27" y="53"/>
                    <a:pt x="27" y="53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53" y="68"/>
                    <a:pt x="53" y="68"/>
                    <a:pt x="53" y="68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67" y="94"/>
                    <a:pt x="67" y="94"/>
                    <a:pt x="67" y="9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93" y="68"/>
                    <a:pt x="93" y="68"/>
                    <a:pt x="93" y="68"/>
                  </a:cubicBezTo>
                  <a:cubicBezTo>
                    <a:pt x="93" y="53"/>
                    <a:pt x="93" y="53"/>
                    <a:pt x="93" y="53"/>
                  </a:cubicBezTo>
                  <a:lnTo>
                    <a:pt x="67" y="53"/>
                  </a:lnTo>
                  <a:close/>
                  <a:moveTo>
                    <a:pt x="60" y="0"/>
                  </a:moveTo>
                  <a:cubicBezTo>
                    <a:pt x="27" y="0"/>
                    <a:pt x="0" y="27"/>
                    <a:pt x="0" y="61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3" y="121"/>
                    <a:pt x="120" y="94"/>
                    <a:pt x="120" y="61"/>
                  </a:cubicBezTo>
                  <a:cubicBezTo>
                    <a:pt x="120" y="27"/>
                    <a:pt x="93" y="0"/>
                    <a:pt x="60" y="0"/>
                  </a:cubicBezTo>
                  <a:close/>
                  <a:moveTo>
                    <a:pt x="60" y="107"/>
                  </a:moveTo>
                  <a:cubicBezTo>
                    <a:pt x="34" y="107"/>
                    <a:pt x="13" y="86"/>
                    <a:pt x="13" y="61"/>
                  </a:cubicBezTo>
                  <a:cubicBezTo>
                    <a:pt x="13" y="35"/>
                    <a:pt x="34" y="14"/>
                    <a:pt x="60" y="14"/>
                  </a:cubicBezTo>
                  <a:cubicBezTo>
                    <a:pt x="86" y="14"/>
                    <a:pt x="107" y="35"/>
                    <a:pt x="107" y="61"/>
                  </a:cubicBezTo>
                  <a:cubicBezTo>
                    <a:pt x="107" y="86"/>
                    <a:pt x="86" y="107"/>
                    <a:pt x="60" y="10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4442446" y="3270970"/>
              <a:ext cx="379853" cy="2827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4" name="Group 91"/>
          <p:cNvGrpSpPr/>
          <p:nvPr/>
        </p:nvGrpSpPr>
        <p:grpSpPr>
          <a:xfrm>
            <a:off x="4440422" y="2186812"/>
            <a:ext cx="927185" cy="1135385"/>
            <a:chOff x="4510886" y="2231490"/>
            <a:chExt cx="942147" cy="1158931"/>
          </a:xfrm>
        </p:grpSpPr>
        <p:sp>
          <p:nvSpPr>
            <p:cNvPr id="95" name="Freeform 9"/>
            <p:cNvSpPr/>
            <p:nvPr/>
          </p:nvSpPr>
          <p:spPr bwMode="auto">
            <a:xfrm>
              <a:off x="4510886" y="2812296"/>
              <a:ext cx="942147" cy="578125"/>
            </a:xfrm>
            <a:custGeom>
              <a:avLst/>
              <a:gdLst>
                <a:gd name="T0" fmla="*/ 1040 w 1040"/>
                <a:gd name="T1" fmla="*/ 647 h 647"/>
                <a:gd name="T2" fmla="*/ 753 w 1040"/>
                <a:gd name="T3" fmla="*/ 0 h 647"/>
                <a:gd name="T4" fmla="*/ 0 w 1040"/>
                <a:gd name="T5" fmla="*/ 0 h 647"/>
                <a:gd name="T6" fmla="*/ 647 w 1040"/>
                <a:gd name="T7" fmla="*/ 647 h 647"/>
                <a:gd name="T8" fmla="*/ 1040 w 1040"/>
                <a:gd name="T9" fmla="*/ 647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47">
                  <a:moveTo>
                    <a:pt x="1040" y="647"/>
                  </a:moveTo>
                  <a:lnTo>
                    <a:pt x="753" y="0"/>
                  </a:lnTo>
                  <a:lnTo>
                    <a:pt x="0" y="0"/>
                  </a:lnTo>
                  <a:lnTo>
                    <a:pt x="647" y="647"/>
                  </a:lnTo>
                  <a:lnTo>
                    <a:pt x="1040" y="647"/>
                  </a:lnTo>
                  <a:close/>
                </a:path>
              </a:pathLst>
            </a:custGeom>
            <a:solidFill>
              <a:srgbClr val="0070C0">
                <a:alpha val="80000"/>
              </a:srgbClr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96" name="Freeform 11"/>
            <p:cNvSpPr/>
            <p:nvPr/>
          </p:nvSpPr>
          <p:spPr bwMode="auto">
            <a:xfrm>
              <a:off x="4510886" y="2231490"/>
              <a:ext cx="942147" cy="580805"/>
            </a:xfrm>
            <a:custGeom>
              <a:avLst/>
              <a:gdLst>
                <a:gd name="T0" fmla="*/ 1040 w 1040"/>
                <a:gd name="T1" fmla="*/ 0 h 650"/>
                <a:gd name="T2" fmla="*/ 753 w 1040"/>
                <a:gd name="T3" fmla="*/ 650 h 650"/>
                <a:gd name="T4" fmla="*/ 0 w 1040"/>
                <a:gd name="T5" fmla="*/ 650 h 650"/>
                <a:gd name="T6" fmla="*/ 647 w 1040"/>
                <a:gd name="T7" fmla="*/ 0 h 650"/>
                <a:gd name="T8" fmla="*/ 1040 w 1040"/>
                <a:gd name="T9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0" h="650">
                  <a:moveTo>
                    <a:pt x="1040" y="0"/>
                  </a:moveTo>
                  <a:lnTo>
                    <a:pt x="753" y="650"/>
                  </a:lnTo>
                  <a:lnTo>
                    <a:pt x="0" y="650"/>
                  </a:lnTo>
                  <a:lnTo>
                    <a:pt x="647" y="0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00AEEF"/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97" name="Freeform 35"/>
            <p:cNvSpPr>
              <a:spLocks noEditPoints="1"/>
            </p:cNvSpPr>
            <p:nvPr/>
          </p:nvSpPr>
          <p:spPr bwMode="auto">
            <a:xfrm>
              <a:off x="4879591" y="2423603"/>
              <a:ext cx="343340" cy="278787"/>
            </a:xfrm>
            <a:custGeom>
              <a:avLst/>
              <a:gdLst>
                <a:gd name="T0" fmla="*/ 18 w 136"/>
                <a:gd name="T1" fmla="*/ 63 h 112"/>
                <a:gd name="T2" fmla="*/ 80 w 136"/>
                <a:gd name="T3" fmla="*/ 63 h 112"/>
                <a:gd name="T4" fmla="*/ 56 w 136"/>
                <a:gd name="T5" fmla="*/ 14 h 112"/>
                <a:gd name="T6" fmla="*/ 41 w 136"/>
                <a:gd name="T7" fmla="*/ 23 h 112"/>
                <a:gd name="T8" fmla="*/ 19 w 136"/>
                <a:gd name="T9" fmla="*/ 23 h 112"/>
                <a:gd name="T10" fmla="*/ 15 w 136"/>
                <a:gd name="T11" fmla="*/ 40 h 112"/>
                <a:gd name="T12" fmla="*/ 0 w 136"/>
                <a:gd name="T13" fmla="*/ 55 h 112"/>
                <a:gd name="T14" fmla="*/ 9 w 136"/>
                <a:gd name="T15" fmla="*/ 70 h 112"/>
                <a:gd name="T16" fmla="*/ 9 w 136"/>
                <a:gd name="T17" fmla="*/ 92 h 112"/>
                <a:gd name="T18" fmla="*/ 26 w 136"/>
                <a:gd name="T19" fmla="*/ 97 h 112"/>
                <a:gd name="T20" fmla="*/ 41 w 136"/>
                <a:gd name="T21" fmla="*/ 112 h 112"/>
                <a:gd name="T22" fmla="*/ 56 w 136"/>
                <a:gd name="T23" fmla="*/ 103 h 112"/>
                <a:gd name="T24" fmla="*/ 78 w 136"/>
                <a:gd name="T25" fmla="*/ 103 h 112"/>
                <a:gd name="T26" fmla="*/ 83 w 136"/>
                <a:gd name="T27" fmla="*/ 86 h 112"/>
                <a:gd name="T28" fmla="*/ 98 w 136"/>
                <a:gd name="T29" fmla="*/ 70 h 112"/>
                <a:gd name="T30" fmla="*/ 89 w 136"/>
                <a:gd name="T31" fmla="*/ 55 h 112"/>
                <a:gd name="T32" fmla="*/ 89 w 136"/>
                <a:gd name="T33" fmla="*/ 33 h 112"/>
                <a:gd name="T34" fmla="*/ 72 w 136"/>
                <a:gd name="T35" fmla="*/ 29 h 112"/>
                <a:gd name="T36" fmla="*/ 56 w 136"/>
                <a:gd name="T37" fmla="*/ 14 h 112"/>
                <a:gd name="T38" fmla="*/ 100 w 136"/>
                <a:gd name="T39" fmla="*/ 23 h 112"/>
                <a:gd name="T40" fmla="*/ 124 w 136"/>
                <a:gd name="T41" fmla="*/ 23 h 112"/>
                <a:gd name="T42" fmla="*/ 116 w 136"/>
                <a:gd name="T43" fmla="*/ 0 h 112"/>
                <a:gd name="T44" fmla="*/ 108 w 136"/>
                <a:gd name="T45" fmla="*/ 4 h 112"/>
                <a:gd name="T46" fmla="*/ 98 w 136"/>
                <a:gd name="T47" fmla="*/ 4 h 112"/>
                <a:gd name="T48" fmla="*/ 96 w 136"/>
                <a:gd name="T49" fmla="*/ 12 h 112"/>
                <a:gd name="T50" fmla="*/ 88 w 136"/>
                <a:gd name="T51" fmla="*/ 20 h 112"/>
                <a:gd name="T52" fmla="*/ 93 w 136"/>
                <a:gd name="T53" fmla="*/ 27 h 112"/>
                <a:gd name="T54" fmla="*/ 93 w 136"/>
                <a:gd name="T55" fmla="*/ 37 h 112"/>
                <a:gd name="T56" fmla="*/ 101 w 136"/>
                <a:gd name="T57" fmla="*/ 39 h 112"/>
                <a:gd name="T58" fmla="*/ 108 w 136"/>
                <a:gd name="T59" fmla="*/ 47 h 112"/>
                <a:gd name="T60" fmla="*/ 116 w 136"/>
                <a:gd name="T61" fmla="*/ 42 h 112"/>
                <a:gd name="T62" fmla="*/ 126 w 136"/>
                <a:gd name="T63" fmla="*/ 43 h 112"/>
                <a:gd name="T64" fmla="*/ 128 w 136"/>
                <a:gd name="T65" fmla="*/ 34 h 112"/>
                <a:gd name="T66" fmla="*/ 136 w 136"/>
                <a:gd name="T67" fmla="*/ 27 h 112"/>
                <a:gd name="T68" fmla="*/ 131 w 136"/>
                <a:gd name="T69" fmla="*/ 20 h 112"/>
                <a:gd name="T70" fmla="*/ 131 w 136"/>
                <a:gd name="T71" fmla="*/ 9 h 112"/>
                <a:gd name="T72" fmla="*/ 123 w 136"/>
                <a:gd name="T73" fmla="*/ 7 h 112"/>
                <a:gd name="T74" fmla="*/ 116 w 136"/>
                <a:gd name="T7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6" h="112">
                  <a:moveTo>
                    <a:pt x="49" y="94"/>
                  </a:moveTo>
                  <a:cubicBezTo>
                    <a:pt x="32" y="94"/>
                    <a:pt x="18" y="80"/>
                    <a:pt x="18" y="63"/>
                  </a:cubicBezTo>
                  <a:cubicBezTo>
                    <a:pt x="18" y="46"/>
                    <a:pt x="32" y="32"/>
                    <a:pt x="49" y="32"/>
                  </a:cubicBezTo>
                  <a:cubicBezTo>
                    <a:pt x="66" y="32"/>
                    <a:pt x="80" y="46"/>
                    <a:pt x="80" y="63"/>
                  </a:cubicBezTo>
                  <a:cubicBezTo>
                    <a:pt x="80" y="80"/>
                    <a:pt x="66" y="94"/>
                    <a:pt x="49" y="94"/>
                  </a:cubicBezTo>
                  <a:moveTo>
                    <a:pt x="56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36" y="24"/>
                    <a:pt x="30" y="26"/>
                    <a:pt x="26" y="29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2" y="44"/>
                    <a:pt x="10" y="50"/>
                    <a:pt x="9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9" y="70"/>
                    <a:pt x="9" y="70"/>
                    <a:pt x="9" y="70"/>
                  </a:cubicBezTo>
                  <a:cubicBezTo>
                    <a:pt x="10" y="76"/>
                    <a:pt x="12" y="81"/>
                    <a:pt x="15" y="86"/>
                  </a:cubicBezTo>
                  <a:cubicBezTo>
                    <a:pt x="9" y="92"/>
                    <a:pt x="9" y="92"/>
                    <a:pt x="9" y="92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30" y="100"/>
                    <a:pt x="36" y="102"/>
                    <a:pt x="41" y="103"/>
                  </a:cubicBezTo>
                  <a:cubicBezTo>
                    <a:pt x="41" y="112"/>
                    <a:pt x="41" y="112"/>
                    <a:pt x="41" y="112"/>
                  </a:cubicBezTo>
                  <a:cubicBezTo>
                    <a:pt x="56" y="112"/>
                    <a:pt x="56" y="112"/>
                    <a:pt x="56" y="112"/>
                  </a:cubicBezTo>
                  <a:cubicBezTo>
                    <a:pt x="56" y="103"/>
                    <a:pt x="56" y="103"/>
                    <a:pt x="56" y="103"/>
                  </a:cubicBezTo>
                  <a:cubicBezTo>
                    <a:pt x="62" y="102"/>
                    <a:pt x="67" y="100"/>
                    <a:pt x="72" y="97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89" y="92"/>
                    <a:pt x="89" y="92"/>
                    <a:pt x="89" y="92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6" y="81"/>
                    <a:pt x="88" y="76"/>
                    <a:pt x="89" y="70"/>
                  </a:cubicBezTo>
                  <a:cubicBezTo>
                    <a:pt x="98" y="70"/>
                    <a:pt x="98" y="70"/>
                    <a:pt x="98" y="70"/>
                  </a:cubicBezTo>
                  <a:cubicBezTo>
                    <a:pt x="98" y="55"/>
                    <a:pt x="98" y="55"/>
                    <a:pt x="98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8" y="50"/>
                    <a:pt x="86" y="44"/>
                    <a:pt x="83" y="40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2" y="29"/>
                    <a:pt x="72" y="29"/>
                    <a:pt x="72" y="29"/>
                  </a:cubicBezTo>
                  <a:cubicBezTo>
                    <a:pt x="67" y="26"/>
                    <a:pt x="62" y="24"/>
                    <a:pt x="56" y="23"/>
                  </a:cubicBezTo>
                  <a:cubicBezTo>
                    <a:pt x="56" y="14"/>
                    <a:pt x="56" y="14"/>
                    <a:pt x="56" y="14"/>
                  </a:cubicBezTo>
                  <a:moveTo>
                    <a:pt x="112" y="35"/>
                  </a:moveTo>
                  <a:cubicBezTo>
                    <a:pt x="105" y="35"/>
                    <a:pt x="100" y="30"/>
                    <a:pt x="100" y="23"/>
                  </a:cubicBezTo>
                  <a:cubicBezTo>
                    <a:pt x="100" y="16"/>
                    <a:pt x="105" y="11"/>
                    <a:pt x="112" y="11"/>
                  </a:cubicBezTo>
                  <a:cubicBezTo>
                    <a:pt x="119" y="11"/>
                    <a:pt x="124" y="16"/>
                    <a:pt x="124" y="23"/>
                  </a:cubicBezTo>
                  <a:cubicBezTo>
                    <a:pt x="124" y="30"/>
                    <a:pt x="119" y="35"/>
                    <a:pt x="112" y="35"/>
                  </a:cubicBezTo>
                  <a:moveTo>
                    <a:pt x="116" y="0"/>
                  </a:moveTo>
                  <a:cubicBezTo>
                    <a:pt x="108" y="0"/>
                    <a:pt x="108" y="0"/>
                    <a:pt x="108" y="0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6" y="4"/>
                    <a:pt x="103" y="6"/>
                    <a:pt x="101" y="7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4" y="14"/>
                    <a:pt x="93" y="17"/>
                    <a:pt x="93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3" y="30"/>
                    <a:pt x="94" y="32"/>
                    <a:pt x="96" y="34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3" y="41"/>
                    <a:pt x="106" y="42"/>
                    <a:pt x="108" y="42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8" y="42"/>
                    <a:pt x="121" y="41"/>
                    <a:pt x="123" y="39"/>
                  </a:cubicBezTo>
                  <a:cubicBezTo>
                    <a:pt x="126" y="43"/>
                    <a:pt x="126" y="43"/>
                    <a:pt x="126" y="43"/>
                  </a:cubicBezTo>
                  <a:cubicBezTo>
                    <a:pt x="131" y="37"/>
                    <a:pt x="131" y="37"/>
                    <a:pt x="131" y="37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30" y="32"/>
                    <a:pt x="131" y="30"/>
                    <a:pt x="131" y="27"/>
                  </a:cubicBezTo>
                  <a:cubicBezTo>
                    <a:pt x="136" y="27"/>
                    <a:pt x="136" y="27"/>
                    <a:pt x="136" y="27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1" y="17"/>
                    <a:pt x="130" y="14"/>
                    <a:pt x="128" y="12"/>
                  </a:cubicBezTo>
                  <a:cubicBezTo>
                    <a:pt x="131" y="9"/>
                    <a:pt x="131" y="9"/>
                    <a:pt x="131" y="9"/>
                  </a:cubicBezTo>
                  <a:cubicBezTo>
                    <a:pt x="126" y="4"/>
                    <a:pt x="126" y="4"/>
                    <a:pt x="126" y="4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1" y="6"/>
                    <a:pt x="118" y="4"/>
                    <a:pt x="116" y="4"/>
                  </a:cubicBezTo>
                  <a:cubicBezTo>
                    <a:pt x="116" y="0"/>
                    <a:pt x="116" y="0"/>
                    <a:pt x="11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4873417" y="2920359"/>
              <a:ext cx="379852" cy="282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</a:p>
          </p:txBody>
        </p:sp>
      </p:grpSp>
      <p:sp>
        <p:nvSpPr>
          <p:cNvPr id="104" name="平行四边形 103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平行四边形 104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平行四边形 105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平行四边形 106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TextBox 10"/>
          <p:cNvSpPr txBox="1"/>
          <p:nvPr/>
        </p:nvSpPr>
        <p:spPr>
          <a:xfrm>
            <a:off x="324214" y="71952"/>
            <a:ext cx="3993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任务调度方式和资源抢占</a:t>
            </a:r>
          </a:p>
        </p:txBody>
      </p:sp>
      <p:grpSp>
        <p:nvGrpSpPr>
          <p:cNvPr id="109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10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11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12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</p:spTree>
    <p:extLst>
      <p:ext uri="{BB962C8B-B14F-4D97-AF65-F5344CB8AC3E}">
        <p14:creationId xmlns:p14="http://schemas.microsoft.com/office/powerpoint/2010/main" val="39233802"/>
      </p:ext>
    </p:extLst>
  </p:cSld>
  <p:clrMapOvr>
    <a:masterClrMapping/>
  </p:clrMapOvr>
  <p:transition xmlns:p14="http://schemas.microsoft.com/office/powerpoint/2010/main" spd="med" advTm="6479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56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animBg="1"/>
      <p:bldP spid="108" grpId="0"/>
    </p:bldLst>
  </p:timing>
  <p:extLst mod="1">
    <p:ext uri="{E180D4A7-C9FB-4DFB-919C-405C955672EB}">
      <p14:showEvtLst xmlns:p14="http://schemas.microsoft.com/office/powerpoint/2010/main">
        <p14:playEvt time="1315" objId="104"/>
        <p14:stopEvt time="2081" objId="10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reeform 6"/>
          <p:cNvSpPr/>
          <p:nvPr/>
        </p:nvSpPr>
        <p:spPr bwMode="auto">
          <a:xfrm>
            <a:off x="4351267" y="1755243"/>
            <a:ext cx="576815" cy="913035"/>
          </a:xfrm>
          <a:custGeom>
            <a:avLst/>
            <a:gdLst>
              <a:gd name="T0" fmla="*/ 647 w 647"/>
              <a:gd name="T1" fmla="*/ 0 h 1043"/>
              <a:gd name="T2" fmla="*/ 0 w 647"/>
              <a:gd name="T3" fmla="*/ 290 h 1043"/>
              <a:gd name="T4" fmla="*/ 0 w 647"/>
              <a:gd name="T5" fmla="*/ 1043 h 1043"/>
              <a:gd name="T6" fmla="*/ 647 w 647"/>
              <a:gd name="T7" fmla="*/ 396 h 1043"/>
              <a:gd name="T8" fmla="*/ 647 w 647"/>
              <a:gd name="T9" fmla="*/ 0 h 10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1043">
                <a:moveTo>
                  <a:pt x="647" y="0"/>
                </a:moveTo>
                <a:lnTo>
                  <a:pt x="0" y="290"/>
                </a:lnTo>
                <a:lnTo>
                  <a:pt x="0" y="1043"/>
                </a:lnTo>
                <a:lnTo>
                  <a:pt x="647" y="396"/>
                </a:lnTo>
                <a:lnTo>
                  <a:pt x="64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4" name="Freeform 8"/>
          <p:cNvSpPr/>
          <p:nvPr/>
        </p:nvSpPr>
        <p:spPr bwMode="auto">
          <a:xfrm>
            <a:off x="3774452" y="1755243"/>
            <a:ext cx="576815" cy="913035"/>
          </a:xfrm>
          <a:custGeom>
            <a:avLst/>
            <a:gdLst>
              <a:gd name="T0" fmla="*/ 0 w 647"/>
              <a:gd name="T1" fmla="*/ 0 h 1043"/>
              <a:gd name="T2" fmla="*/ 647 w 647"/>
              <a:gd name="T3" fmla="*/ 290 h 1043"/>
              <a:gd name="T4" fmla="*/ 647 w 647"/>
              <a:gd name="T5" fmla="*/ 1043 h 1043"/>
              <a:gd name="T6" fmla="*/ 0 w 647"/>
              <a:gd name="T7" fmla="*/ 396 h 1043"/>
              <a:gd name="T8" fmla="*/ 0 w 647"/>
              <a:gd name="T9" fmla="*/ 0 h 10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1043">
                <a:moveTo>
                  <a:pt x="0" y="0"/>
                </a:moveTo>
                <a:lnTo>
                  <a:pt x="647" y="290"/>
                </a:lnTo>
                <a:lnTo>
                  <a:pt x="647" y="1043"/>
                </a:lnTo>
                <a:lnTo>
                  <a:pt x="0" y="39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5" name="Freeform 10"/>
          <p:cNvSpPr/>
          <p:nvPr/>
        </p:nvSpPr>
        <p:spPr bwMode="auto">
          <a:xfrm>
            <a:off x="4440422" y="2755817"/>
            <a:ext cx="927185" cy="566380"/>
          </a:xfrm>
          <a:custGeom>
            <a:avLst/>
            <a:gdLst>
              <a:gd name="T0" fmla="*/ 1040 w 1040"/>
              <a:gd name="T1" fmla="*/ 647 h 647"/>
              <a:gd name="T2" fmla="*/ 753 w 1040"/>
              <a:gd name="T3" fmla="*/ 0 h 647"/>
              <a:gd name="T4" fmla="*/ 0 w 1040"/>
              <a:gd name="T5" fmla="*/ 0 h 647"/>
              <a:gd name="T6" fmla="*/ 647 w 1040"/>
              <a:gd name="T7" fmla="*/ 647 h 647"/>
              <a:gd name="T8" fmla="*/ 1040 w 1040"/>
              <a:gd name="T9" fmla="*/ 647 h 6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0" h="647">
                <a:moveTo>
                  <a:pt x="1040" y="647"/>
                </a:moveTo>
                <a:lnTo>
                  <a:pt x="753" y="0"/>
                </a:lnTo>
                <a:lnTo>
                  <a:pt x="0" y="0"/>
                </a:lnTo>
                <a:lnTo>
                  <a:pt x="647" y="647"/>
                </a:lnTo>
                <a:lnTo>
                  <a:pt x="1040" y="647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6" name="Freeform 12"/>
          <p:cNvSpPr/>
          <p:nvPr/>
        </p:nvSpPr>
        <p:spPr bwMode="auto">
          <a:xfrm>
            <a:off x="4440422" y="2186812"/>
            <a:ext cx="927185" cy="569005"/>
          </a:xfrm>
          <a:custGeom>
            <a:avLst/>
            <a:gdLst>
              <a:gd name="T0" fmla="*/ 1040 w 1040"/>
              <a:gd name="T1" fmla="*/ 0 h 650"/>
              <a:gd name="T2" fmla="*/ 753 w 1040"/>
              <a:gd name="T3" fmla="*/ 650 h 650"/>
              <a:gd name="T4" fmla="*/ 0 w 1040"/>
              <a:gd name="T5" fmla="*/ 650 h 650"/>
              <a:gd name="T6" fmla="*/ 647 w 1040"/>
              <a:gd name="T7" fmla="*/ 0 h 650"/>
              <a:gd name="T8" fmla="*/ 1040 w 1040"/>
              <a:gd name="T9" fmla="*/ 0 h 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0" h="650">
                <a:moveTo>
                  <a:pt x="1040" y="0"/>
                </a:moveTo>
                <a:lnTo>
                  <a:pt x="753" y="650"/>
                </a:lnTo>
                <a:lnTo>
                  <a:pt x="0" y="650"/>
                </a:lnTo>
                <a:lnTo>
                  <a:pt x="647" y="0"/>
                </a:lnTo>
                <a:lnTo>
                  <a:pt x="104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7" name="Freeform 14"/>
          <p:cNvSpPr/>
          <p:nvPr/>
        </p:nvSpPr>
        <p:spPr bwMode="auto">
          <a:xfrm>
            <a:off x="3774452" y="2841606"/>
            <a:ext cx="576815" cy="912159"/>
          </a:xfrm>
          <a:custGeom>
            <a:avLst/>
            <a:gdLst>
              <a:gd name="T0" fmla="*/ 0 w 647"/>
              <a:gd name="T1" fmla="*/ 1042 h 1042"/>
              <a:gd name="T2" fmla="*/ 647 w 647"/>
              <a:gd name="T3" fmla="*/ 752 h 1042"/>
              <a:gd name="T4" fmla="*/ 647 w 647"/>
              <a:gd name="T5" fmla="*/ 0 h 1042"/>
              <a:gd name="T6" fmla="*/ 0 w 647"/>
              <a:gd name="T7" fmla="*/ 649 h 1042"/>
              <a:gd name="T8" fmla="*/ 0 w 647"/>
              <a:gd name="T9" fmla="*/ 1042 h 10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1042">
                <a:moveTo>
                  <a:pt x="0" y="1042"/>
                </a:moveTo>
                <a:lnTo>
                  <a:pt x="647" y="752"/>
                </a:lnTo>
                <a:lnTo>
                  <a:pt x="647" y="0"/>
                </a:lnTo>
                <a:lnTo>
                  <a:pt x="0" y="649"/>
                </a:lnTo>
                <a:lnTo>
                  <a:pt x="0" y="104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8" name="Freeform 16"/>
          <p:cNvSpPr/>
          <p:nvPr/>
        </p:nvSpPr>
        <p:spPr bwMode="auto">
          <a:xfrm>
            <a:off x="4351267" y="2841606"/>
            <a:ext cx="576815" cy="912159"/>
          </a:xfrm>
          <a:custGeom>
            <a:avLst/>
            <a:gdLst>
              <a:gd name="T0" fmla="*/ 647 w 647"/>
              <a:gd name="T1" fmla="*/ 1042 h 1042"/>
              <a:gd name="T2" fmla="*/ 0 w 647"/>
              <a:gd name="T3" fmla="*/ 752 h 1042"/>
              <a:gd name="T4" fmla="*/ 0 w 647"/>
              <a:gd name="T5" fmla="*/ 0 h 1042"/>
              <a:gd name="T6" fmla="*/ 647 w 647"/>
              <a:gd name="T7" fmla="*/ 649 h 1042"/>
              <a:gd name="T8" fmla="*/ 647 w 647"/>
              <a:gd name="T9" fmla="*/ 1042 h 10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7" h="1042">
                <a:moveTo>
                  <a:pt x="647" y="1042"/>
                </a:moveTo>
                <a:lnTo>
                  <a:pt x="0" y="752"/>
                </a:lnTo>
                <a:lnTo>
                  <a:pt x="0" y="0"/>
                </a:lnTo>
                <a:lnTo>
                  <a:pt x="647" y="649"/>
                </a:lnTo>
                <a:lnTo>
                  <a:pt x="647" y="104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59" name="Freeform 20"/>
          <p:cNvSpPr/>
          <p:nvPr/>
        </p:nvSpPr>
        <p:spPr bwMode="auto">
          <a:xfrm>
            <a:off x="3334933" y="2755817"/>
            <a:ext cx="927185" cy="566380"/>
          </a:xfrm>
          <a:custGeom>
            <a:avLst/>
            <a:gdLst>
              <a:gd name="T0" fmla="*/ 0 w 1040"/>
              <a:gd name="T1" fmla="*/ 647 h 647"/>
              <a:gd name="T2" fmla="*/ 287 w 1040"/>
              <a:gd name="T3" fmla="*/ 0 h 647"/>
              <a:gd name="T4" fmla="*/ 1040 w 1040"/>
              <a:gd name="T5" fmla="*/ 0 h 647"/>
              <a:gd name="T6" fmla="*/ 393 w 1040"/>
              <a:gd name="T7" fmla="*/ 647 h 647"/>
              <a:gd name="T8" fmla="*/ 0 w 1040"/>
              <a:gd name="T9" fmla="*/ 647 h 6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0" h="647">
                <a:moveTo>
                  <a:pt x="0" y="647"/>
                </a:moveTo>
                <a:lnTo>
                  <a:pt x="287" y="0"/>
                </a:lnTo>
                <a:lnTo>
                  <a:pt x="1040" y="0"/>
                </a:lnTo>
                <a:lnTo>
                  <a:pt x="393" y="647"/>
                </a:lnTo>
                <a:lnTo>
                  <a:pt x="0" y="647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0" name="Freeform 22"/>
          <p:cNvSpPr/>
          <p:nvPr/>
        </p:nvSpPr>
        <p:spPr bwMode="auto">
          <a:xfrm>
            <a:off x="3809224" y="1833152"/>
            <a:ext cx="1153632" cy="913035"/>
          </a:xfrm>
          <a:custGeom>
            <a:avLst/>
            <a:gdLst>
              <a:gd name="T0" fmla="*/ 1294 w 1294"/>
              <a:gd name="T1" fmla="*/ 0 h 1043"/>
              <a:gd name="T2" fmla="*/ 1255 w 1294"/>
              <a:gd name="T3" fmla="*/ 20 h 1043"/>
              <a:gd name="T4" fmla="*/ 1255 w 1294"/>
              <a:gd name="T5" fmla="*/ 307 h 1043"/>
              <a:gd name="T6" fmla="*/ 608 w 1294"/>
              <a:gd name="T7" fmla="*/ 954 h 1043"/>
              <a:gd name="T8" fmla="*/ 0 w 1294"/>
              <a:gd name="T9" fmla="*/ 346 h 1043"/>
              <a:gd name="T10" fmla="*/ 0 w 1294"/>
              <a:gd name="T11" fmla="*/ 396 h 1043"/>
              <a:gd name="T12" fmla="*/ 647 w 1294"/>
              <a:gd name="T13" fmla="*/ 1043 h 1043"/>
              <a:gd name="T14" fmla="*/ 1294 w 1294"/>
              <a:gd name="T15" fmla="*/ 396 h 1043"/>
              <a:gd name="T16" fmla="*/ 1294 w 1294"/>
              <a:gd name="T17" fmla="*/ 0 h 10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94" h="1043">
                <a:moveTo>
                  <a:pt x="1294" y="0"/>
                </a:moveTo>
                <a:lnTo>
                  <a:pt x="1255" y="20"/>
                </a:lnTo>
                <a:lnTo>
                  <a:pt x="1255" y="307"/>
                </a:lnTo>
                <a:lnTo>
                  <a:pt x="608" y="954"/>
                </a:lnTo>
                <a:lnTo>
                  <a:pt x="0" y="346"/>
                </a:lnTo>
                <a:lnTo>
                  <a:pt x="0" y="396"/>
                </a:lnTo>
                <a:lnTo>
                  <a:pt x="647" y="1043"/>
                </a:lnTo>
                <a:lnTo>
                  <a:pt x="1294" y="396"/>
                </a:lnTo>
                <a:lnTo>
                  <a:pt x="129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1" name="Freeform 26"/>
          <p:cNvSpPr>
            <a:spLocks noEditPoints="1"/>
          </p:cNvSpPr>
          <p:nvPr/>
        </p:nvSpPr>
        <p:spPr bwMode="auto">
          <a:xfrm>
            <a:off x="3369700" y="2265598"/>
            <a:ext cx="2032674" cy="1134509"/>
          </a:xfrm>
          <a:custGeom>
            <a:avLst/>
            <a:gdLst>
              <a:gd name="T0" fmla="*/ 1265 w 2280"/>
              <a:gd name="T1" fmla="*/ 624 h 1296"/>
              <a:gd name="T2" fmla="*/ 1240 w 2280"/>
              <a:gd name="T3" fmla="*/ 649 h 1296"/>
              <a:gd name="T4" fmla="*/ 1887 w 2280"/>
              <a:gd name="T5" fmla="*/ 1296 h 1296"/>
              <a:gd name="T6" fmla="*/ 2280 w 2280"/>
              <a:gd name="T7" fmla="*/ 1296 h 1296"/>
              <a:gd name="T8" fmla="*/ 2241 w 2280"/>
              <a:gd name="T9" fmla="*/ 1207 h 1296"/>
              <a:gd name="T10" fmla="*/ 1848 w 2280"/>
              <a:gd name="T11" fmla="*/ 1207 h 1296"/>
              <a:gd name="T12" fmla="*/ 1265 w 2280"/>
              <a:gd name="T13" fmla="*/ 624 h 1296"/>
              <a:gd name="T14" fmla="*/ 975 w 2280"/>
              <a:gd name="T15" fmla="*/ 585 h 1296"/>
              <a:gd name="T16" fmla="*/ 354 w 2280"/>
              <a:gd name="T17" fmla="*/ 1207 h 1296"/>
              <a:gd name="T18" fmla="*/ 39 w 2280"/>
              <a:gd name="T19" fmla="*/ 1207 h 1296"/>
              <a:gd name="T20" fmla="*/ 0 w 2280"/>
              <a:gd name="T21" fmla="*/ 1296 h 1296"/>
              <a:gd name="T22" fmla="*/ 393 w 2280"/>
              <a:gd name="T23" fmla="*/ 1296 h 1296"/>
              <a:gd name="T24" fmla="*/ 1040 w 2280"/>
              <a:gd name="T25" fmla="*/ 649 h 1296"/>
              <a:gd name="T26" fmla="*/ 975 w 2280"/>
              <a:gd name="T27" fmla="*/ 585 h 1296"/>
              <a:gd name="T28" fmla="*/ 0 w 2280"/>
              <a:gd name="T29" fmla="*/ 0 h 1296"/>
              <a:gd name="T30" fmla="*/ 0 w 2280"/>
              <a:gd name="T31" fmla="*/ 0 h 1296"/>
              <a:gd name="T32" fmla="*/ 248 w 2280"/>
              <a:gd name="T33" fmla="*/ 560 h 1296"/>
              <a:gd name="T34" fmla="*/ 248 w 2280"/>
              <a:gd name="T35" fmla="*/ 560 h 1296"/>
              <a:gd name="T36" fmla="*/ 0 w 2280"/>
              <a:gd name="T37" fmla="*/ 0 h 1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80" h="1296">
                <a:moveTo>
                  <a:pt x="1265" y="624"/>
                </a:moveTo>
                <a:lnTo>
                  <a:pt x="1240" y="649"/>
                </a:lnTo>
                <a:lnTo>
                  <a:pt x="1887" y="1296"/>
                </a:lnTo>
                <a:lnTo>
                  <a:pt x="2280" y="1296"/>
                </a:lnTo>
                <a:lnTo>
                  <a:pt x="2241" y="1207"/>
                </a:lnTo>
                <a:lnTo>
                  <a:pt x="1848" y="1207"/>
                </a:lnTo>
                <a:lnTo>
                  <a:pt x="1265" y="624"/>
                </a:lnTo>
                <a:moveTo>
                  <a:pt x="975" y="585"/>
                </a:moveTo>
                <a:lnTo>
                  <a:pt x="354" y="1207"/>
                </a:lnTo>
                <a:lnTo>
                  <a:pt x="39" y="1207"/>
                </a:lnTo>
                <a:lnTo>
                  <a:pt x="0" y="1296"/>
                </a:lnTo>
                <a:lnTo>
                  <a:pt x="393" y="1296"/>
                </a:lnTo>
                <a:lnTo>
                  <a:pt x="1040" y="649"/>
                </a:lnTo>
                <a:lnTo>
                  <a:pt x="975" y="585"/>
                </a:lnTo>
                <a:moveTo>
                  <a:pt x="0" y="0"/>
                </a:moveTo>
                <a:lnTo>
                  <a:pt x="0" y="0"/>
                </a:lnTo>
                <a:lnTo>
                  <a:pt x="248" y="560"/>
                </a:lnTo>
                <a:lnTo>
                  <a:pt x="248" y="56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2" name="Freeform 27"/>
          <p:cNvSpPr/>
          <p:nvPr/>
        </p:nvSpPr>
        <p:spPr bwMode="auto">
          <a:xfrm>
            <a:off x="4497480" y="2811842"/>
            <a:ext cx="870127" cy="510354"/>
          </a:xfrm>
          <a:custGeom>
            <a:avLst/>
            <a:gdLst>
              <a:gd name="T0" fmla="*/ 0 w 976"/>
              <a:gd name="T1" fmla="*/ 0 h 583"/>
              <a:gd name="T2" fmla="*/ 0 w 976"/>
              <a:gd name="T3" fmla="*/ 0 h 583"/>
              <a:gd name="T4" fmla="*/ 583 w 976"/>
              <a:gd name="T5" fmla="*/ 583 h 583"/>
              <a:gd name="T6" fmla="*/ 976 w 976"/>
              <a:gd name="T7" fmla="*/ 583 h 583"/>
              <a:gd name="T8" fmla="*/ 583 w 976"/>
              <a:gd name="T9" fmla="*/ 583 h 583"/>
              <a:gd name="T10" fmla="*/ 0 w 976"/>
              <a:gd name="T11" fmla="*/ 0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76" h="583">
                <a:moveTo>
                  <a:pt x="0" y="0"/>
                </a:moveTo>
                <a:lnTo>
                  <a:pt x="0" y="0"/>
                </a:lnTo>
                <a:lnTo>
                  <a:pt x="583" y="583"/>
                </a:lnTo>
                <a:lnTo>
                  <a:pt x="976" y="583"/>
                </a:lnTo>
                <a:lnTo>
                  <a:pt x="583" y="583"/>
                </a:lnTo>
                <a:lnTo>
                  <a:pt x="0" y="0"/>
                </a:lnTo>
                <a:close/>
              </a:path>
            </a:pathLst>
          </a:custGeom>
          <a:solidFill>
            <a:srgbClr val="3786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3" name="Freeform 28"/>
          <p:cNvSpPr/>
          <p:nvPr/>
        </p:nvSpPr>
        <p:spPr bwMode="auto">
          <a:xfrm>
            <a:off x="4497480" y="2811842"/>
            <a:ext cx="870127" cy="510354"/>
          </a:xfrm>
          <a:custGeom>
            <a:avLst/>
            <a:gdLst>
              <a:gd name="T0" fmla="*/ 0 w 976"/>
              <a:gd name="T1" fmla="*/ 0 h 583"/>
              <a:gd name="T2" fmla="*/ 0 w 976"/>
              <a:gd name="T3" fmla="*/ 0 h 583"/>
              <a:gd name="T4" fmla="*/ 583 w 976"/>
              <a:gd name="T5" fmla="*/ 583 h 583"/>
              <a:gd name="T6" fmla="*/ 976 w 976"/>
              <a:gd name="T7" fmla="*/ 583 h 583"/>
              <a:gd name="T8" fmla="*/ 583 w 976"/>
              <a:gd name="T9" fmla="*/ 583 h 583"/>
              <a:gd name="T10" fmla="*/ 0 w 976"/>
              <a:gd name="T11" fmla="*/ 0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76" h="583">
                <a:moveTo>
                  <a:pt x="0" y="0"/>
                </a:moveTo>
                <a:lnTo>
                  <a:pt x="0" y="0"/>
                </a:lnTo>
                <a:lnTo>
                  <a:pt x="583" y="583"/>
                </a:lnTo>
                <a:lnTo>
                  <a:pt x="976" y="583"/>
                </a:lnTo>
                <a:lnTo>
                  <a:pt x="583" y="58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64" name="Freeform 31"/>
          <p:cNvSpPr/>
          <p:nvPr/>
        </p:nvSpPr>
        <p:spPr bwMode="auto">
          <a:xfrm>
            <a:off x="3404469" y="2777701"/>
            <a:ext cx="834466" cy="544494"/>
          </a:xfrm>
          <a:custGeom>
            <a:avLst/>
            <a:gdLst>
              <a:gd name="T0" fmla="*/ 936 w 936"/>
              <a:gd name="T1" fmla="*/ 0 h 622"/>
              <a:gd name="T2" fmla="*/ 315 w 936"/>
              <a:gd name="T3" fmla="*/ 622 h 622"/>
              <a:gd name="T4" fmla="*/ 0 w 936"/>
              <a:gd name="T5" fmla="*/ 622 h 622"/>
              <a:gd name="T6" fmla="*/ 315 w 936"/>
              <a:gd name="T7" fmla="*/ 622 h 622"/>
              <a:gd name="T8" fmla="*/ 936 w 936"/>
              <a:gd name="T9" fmla="*/ 0 h 622"/>
              <a:gd name="T10" fmla="*/ 936 w 936"/>
              <a:gd name="T11" fmla="*/ 0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6" h="622">
                <a:moveTo>
                  <a:pt x="936" y="0"/>
                </a:moveTo>
                <a:lnTo>
                  <a:pt x="315" y="622"/>
                </a:lnTo>
                <a:lnTo>
                  <a:pt x="0" y="622"/>
                </a:lnTo>
                <a:lnTo>
                  <a:pt x="315" y="622"/>
                </a:lnTo>
                <a:lnTo>
                  <a:pt x="936" y="0"/>
                </a:lnTo>
                <a:lnTo>
                  <a:pt x="936" y="0"/>
                </a:lnTo>
                <a:close/>
              </a:path>
            </a:pathLst>
          </a:custGeom>
          <a:solidFill>
            <a:srgbClr val="A958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7374" tIns="33687" rIns="67374" bIns="33687" numCol="1" anchor="t" anchorCtr="0" compatLnSpc="1"/>
          <a:lstStyle/>
          <a:p>
            <a:endParaRPr lang="zh-CN" altLang="en-US" sz="2400"/>
          </a:p>
        </p:txBody>
      </p:sp>
      <p:sp>
        <p:nvSpPr>
          <p:cNvPr id="104" name="平行四边形 103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平行四边形 104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平行四边形 105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平行四边形 106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TextBox 10"/>
          <p:cNvSpPr txBox="1"/>
          <p:nvPr/>
        </p:nvSpPr>
        <p:spPr>
          <a:xfrm>
            <a:off x="324214" y="71952"/>
            <a:ext cx="3993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任务调度方式和资源抢占</a:t>
            </a:r>
          </a:p>
        </p:txBody>
      </p:sp>
      <p:grpSp>
        <p:nvGrpSpPr>
          <p:cNvPr id="109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10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11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12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pic>
        <p:nvPicPr>
          <p:cNvPr id="2" name="图片 1" descr="屏幕快照 2019-10-16 上午10.30.27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21" y="720007"/>
            <a:ext cx="7992665" cy="403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508587"/>
      </p:ext>
    </p:extLst>
  </p:cSld>
  <p:clrMapOvr>
    <a:masterClrMapping/>
  </p:clrMapOvr>
  <p:transition xmlns:p14="http://schemas.microsoft.com/office/powerpoint/2010/main" spd="med" advTm="6479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animBg="1"/>
      <p:bldP spid="108" grpId="0"/>
    </p:bldLst>
  </p:timing>
  <p:extLst mod="1">
    <p:ext uri="{E180D4A7-C9FB-4DFB-919C-405C955672EB}">
      <p14:showEvtLst xmlns:p14="http://schemas.microsoft.com/office/powerpoint/2010/main">
        <p14:playEvt time="1315" objId="104"/>
        <p14:stopEvt time="2081" objId="104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30"/>
          <p:cNvCxnSpPr>
            <a:cxnSpLocks/>
            <a:stCxn id="23" idx="6"/>
          </p:cNvCxnSpPr>
          <p:nvPr/>
        </p:nvCxnSpPr>
        <p:spPr>
          <a:xfrm>
            <a:off x="2334175" y="1391662"/>
            <a:ext cx="569355" cy="0"/>
          </a:xfrm>
          <a:prstGeom prst="line">
            <a:avLst/>
          </a:prstGeom>
          <a:ln w="12700">
            <a:solidFill>
              <a:srgbClr val="00A4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31"/>
          <p:cNvCxnSpPr>
            <a:cxnSpLocks/>
          </p:cNvCxnSpPr>
          <p:nvPr/>
        </p:nvCxnSpPr>
        <p:spPr>
          <a:xfrm>
            <a:off x="4209599" y="1391662"/>
            <a:ext cx="569355" cy="0"/>
          </a:xfrm>
          <a:prstGeom prst="line">
            <a:avLst/>
          </a:prstGeom>
          <a:ln w="12700">
            <a:solidFill>
              <a:srgbClr val="00A4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34"/>
          <p:cNvCxnSpPr>
            <a:cxnSpLocks/>
          </p:cNvCxnSpPr>
          <p:nvPr/>
        </p:nvCxnSpPr>
        <p:spPr>
          <a:xfrm>
            <a:off x="6091385" y="1371587"/>
            <a:ext cx="569355" cy="0"/>
          </a:xfrm>
          <a:prstGeom prst="line">
            <a:avLst/>
          </a:prstGeom>
          <a:ln w="12700">
            <a:solidFill>
              <a:srgbClr val="00A4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117"/>
          <p:cNvGrpSpPr/>
          <p:nvPr/>
        </p:nvGrpSpPr>
        <p:grpSpPr>
          <a:xfrm>
            <a:off x="1028105" y="741572"/>
            <a:ext cx="1306068" cy="1300182"/>
            <a:chOff x="1043505" y="1563250"/>
            <a:chExt cx="1327145" cy="1327145"/>
          </a:xfrm>
          <a:solidFill>
            <a:srgbClr val="00AEEF"/>
          </a:solidFill>
        </p:grpSpPr>
        <p:sp>
          <p:nvSpPr>
            <p:cNvPr id="23" name="椭圆 27"/>
            <p:cNvSpPr/>
            <p:nvPr/>
          </p:nvSpPr>
          <p:spPr>
            <a:xfrm>
              <a:off x="1043505" y="1563250"/>
              <a:ext cx="1327145" cy="13271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>
                <a:latin typeface="+mn-ea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1086733" y="1605928"/>
              <a:ext cx="1250876" cy="12508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>
                <a:latin typeface="+mn-ea"/>
              </a:endParaRPr>
            </a:p>
          </p:txBody>
        </p:sp>
        <p:sp>
          <p:nvSpPr>
            <p:cNvPr id="25" name="文本框 43"/>
            <p:cNvSpPr txBox="1"/>
            <p:nvPr/>
          </p:nvSpPr>
          <p:spPr>
            <a:xfrm>
              <a:off x="1206271" y="2129231"/>
              <a:ext cx="951184" cy="37696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91416" tIns="45708" rIns="91416" bIns="45708" rtlCol="0">
              <a:sp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26" name="Group 121"/>
          <p:cNvGrpSpPr/>
          <p:nvPr/>
        </p:nvGrpSpPr>
        <p:grpSpPr>
          <a:xfrm>
            <a:off x="2946233" y="778931"/>
            <a:ext cx="1231010" cy="1225463"/>
            <a:chOff x="2992587" y="1601383"/>
            <a:chExt cx="1250876" cy="1250876"/>
          </a:xfrm>
        </p:grpSpPr>
        <p:sp>
          <p:nvSpPr>
            <p:cNvPr id="30" name="椭圆 35"/>
            <p:cNvSpPr/>
            <p:nvPr/>
          </p:nvSpPr>
          <p:spPr>
            <a:xfrm>
              <a:off x="2992587" y="1601383"/>
              <a:ext cx="1250876" cy="1250876"/>
            </a:xfrm>
            <a:prstGeom prst="ellipse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>
                <a:latin typeface="+mn-ea"/>
              </a:endParaRPr>
            </a:p>
          </p:txBody>
        </p:sp>
        <p:sp>
          <p:nvSpPr>
            <p:cNvPr id="28" name="文本框 39"/>
            <p:cNvSpPr txBox="1"/>
            <p:nvPr/>
          </p:nvSpPr>
          <p:spPr>
            <a:xfrm>
              <a:off x="3518968" y="2111444"/>
              <a:ext cx="187596" cy="314134"/>
            </a:xfrm>
            <a:prstGeom prst="rect">
              <a:avLst/>
            </a:prstGeom>
            <a:noFill/>
          </p:spPr>
          <p:txBody>
            <a:bodyPr wrap="none" lIns="91416" tIns="45708" rIns="91416" bIns="45708" rtlCol="0">
              <a:spAutoFit/>
            </a:bodyPr>
            <a:lstStyle/>
            <a:p>
              <a:pPr algn="ctr"/>
              <a:endParaRPr lang="zh-CN" altLang="en-US" sz="14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31" name="Group 119"/>
          <p:cNvGrpSpPr/>
          <p:nvPr/>
        </p:nvGrpSpPr>
        <p:grpSpPr>
          <a:xfrm>
            <a:off x="4824351" y="778931"/>
            <a:ext cx="1231010" cy="1225463"/>
            <a:chOff x="4901013" y="1601383"/>
            <a:chExt cx="1250876" cy="1250876"/>
          </a:xfrm>
        </p:grpSpPr>
        <p:sp>
          <p:nvSpPr>
            <p:cNvPr id="33" name="椭圆 36"/>
            <p:cNvSpPr/>
            <p:nvPr/>
          </p:nvSpPr>
          <p:spPr>
            <a:xfrm>
              <a:off x="4901013" y="1601383"/>
              <a:ext cx="1250876" cy="1250876"/>
            </a:xfrm>
            <a:prstGeom prst="ellipse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>
                <a:latin typeface="+mn-ea"/>
              </a:endParaRPr>
            </a:p>
          </p:txBody>
        </p:sp>
        <p:sp>
          <p:nvSpPr>
            <p:cNvPr id="34" name="文本框 40"/>
            <p:cNvSpPr txBox="1"/>
            <p:nvPr/>
          </p:nvSpPr>
          <p:spPr>
            <a:xfrm>
              <a:off x="5059790" y="2111444"/>
              <a:ext cx="917332" cy="534046"/>
            </a:xfrm>
            <a:prstGeom prst="rect">
              <a:avLst/>
            </a:prstGeom>
            <a:solidFill>
              <a:srgbClr val="00AEEF"/>
            </a:solidFill>
            <a:ln>
              <a:noFill/>
            </a:ln>
          </p:spPr>
          <p:txBody>
            <a:bodyPr wrap="none" lIns="91416" tIns="45708" rIns="91416" bIns="45708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任务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+mn-ea"/>
                </a:rPr>
                <a:t>偶然</a:t>
              </a:r>
              <a:endParaRPr lang="en-US" altLang="zh-CN" sz="1400" dirty="0" smtClean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zh-CN" altLang="en-US" sz="1400" dirty="0" smtClean="0">
                  <a:solidFill>
                    <a:schemeClr val="bg1"/>
                  </a:solidFill>
                  <a:latin typeface="+mn-ea"/>
                </a:rPr>
                <a:t>运行</a:t>
              </a:r>
              <a:r>
                <a:rPr lang="zh-CN" altLang="en-US" sz="1400" dirty="0">
                  <a:solidFill>
                    <a:schemeClr val="bg1"/>
                  </a:solidFill>
                  <a:latin typeface="+mn-ea"/>
                </a:rPr>
                <a:t>缓慢</a:t>
              </a:r>
            </a:p>
          </p:txBody>
        </p:sp>
      </p:grpSp>
      <p:grpSp>
        <p:nvGrpSpPr>
          <p:cNvPr id="35" name="Group 120"/>
          <p:cNvGrpSpPr/>
          <p:nvPr/>
        </p:nvGrpSpPr>
        <p:grpSpPr>
          <a:xfrm>
            <a:off x="6691785" y="778931"/>
            <a:ext cx="1231010" cy="1225463"/>
            <a:chOff x="6798582" y="1601383"/>
            <a:chExt cx="1250876" cy="1250876"/>
          </a:xfrm>
        </p:grpSpPr>
        <p:sp>
          <p:nvSpPr>
            <p:cNvPr id="37" name="椭圆 37"/>
            <p:cNvSpPr/>
            <p:nvPr/>
          </p:nvSpPr>
          <p:spPr>
            <a:xfrm>
              <a:off x="6798582" y="1601383"/>
              <a:ext cx="1250876" cy="1250876"/>
            </a:xfrm>
            <a:prstGeom prst="ellipse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16" tIns="45708" rIns="91416" bIns="45708" rtlCol="0" anchor="ctr"/>
            <a:lstStyle/>
            <a:p>
              <a:pPr algn="ctr"/>
              <a:endParaRPr lang="zh-CN" altLang="en-US" sz="2400">
                <a:latin typeface="+mn-ea"/>
              </a:endParaRPr>
            </a:p>
          </p:txBody>
        </p:sp>
        <p:sp>
          <p:nvSpPr>
            <p:cNvPr id="38" name="文本框 41"/>
            <p:cNvSpPr txBox="1"/>
            <p:nvPr/>
          </p:nvSpPr>
          <p:spPr>
            <a:xfrm>
              <a:off x="6809107" y="2111444"/>
              <a:ext cx="1230076" cy="408382"/>
            </a:xfrm>
            <a:prstGeom prst="rect">
              <a:avLst/>
            </a:prstGeom>
            <a:noFill/>
          </p:spPr>
          <p:txBody>
            <a:bodyPr wrap="none" lIns="91416" tIns="45708" rIns="91416" bIns="45708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+mn-ea"/>
                </a:rPr>
                <a:t>任务失败</a:t>
              </a:r>
            </a:p>
          </p:txBody>
        </p:sp>
      </p:grpSp>
      <p:grpSp>
        <p:nvGrpSpPr>
          <p:cNvPr id="39" name="组合 41"/>
          <p:cNvGrpSpPr/>
          <p:nvPr/>
        </p:nvGrpSpPr>
        <p:grpSpPr>
          <a:xfrm>
            <a:off x="1514715" y="996611"/>
            <a:ext cx="360269" cy="295621"/>
            <a:chOff x="5146681" y="766764"/>
            <a:chExt cx="1590670" cy="1338261"/>
          </a:xfrm>
          <a:solidFill>
            <a:schemeClr val="bg1"/>
          </a:solidFill>
        </p:grpSpPr>
        <p:sp>
          <p:nvSpPr>
            <p:cNvPr id="40" name="Oval 18"/>
            <p:cNvSpPr>
              <a:spLocks noChangeArrowheads="1"/>
            </p:cNvSpPr>
            <p:nvPr/>
          </p:nvSpPr>
          <p:spPr bwMode="auto">
            <a:xfrm>
              <a:off x="5675320" y="766764"/>
              <a:ext cx="533401" cy="53498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1" name="Freeform 19"/>
            <p:cNvSpPr/>
            <p:nvPr/>
          </p:nvSpPr>
          <p:spPr bwMode="auto">
            <a:xfrm>
              <a:off x="5511805" y="1344614"/>
              <a:ext cx="860427" cy="760411"/>
            </a:xfrm>
            <a:custGeom>
              <a:avLst/>
              <a:gdLst>
                <a:gd name="T0" fmla="*/ 201 w 301"/>
                <a:gd name="T1" fmla="*/ 0 h 266"/>
                <a:gd name="T2" fmla="*/ 151 w 301"/>
                <a:gd name="T3" fmla="*/ 67 h 266"/>
                <a:gd name="T4" fmla="*/ 101 w 301"/>
                <a:gd name="T5" fmla="*/ 0 h 266"/>
                <a:gd name="T6" fmla="*/ 0 w 301"/>
                <a:gd name="T7" fmla="*/ 144 h 266"/>
                <a:gd name="T8" fmla="*/ 0 w 301"/>
                <a:gd name="T9" fmla="*/ 235 h 266"/>
                <a:gd name="T10" fmla="*/ 0 w 301"/>
                <a:gd name="T11" fmla="*/ 235 h 266"/>
                <a:gd name="T12" fmla="*/ 151 w 301"/>
                <a:gd name="T13" fmla="*/ 266 h 266"/>
                <a:gd name="T14" fmla="*/ 301 w 301"/>
                <a:gd name="T15" fmla="*/ 235 h 266"/>
                <a:gd name="T16" fmla="*/ 301 w 301"/>
                <a:gd name="T17" fmla="*/ 235 h 266"/>
                <a:gd name="T18" fmla="*/ 301 w 301"/>
                <a:gd name="T19" fmla="*/ 144 h 266"/>
                <a:gd name="T20" fmla="*/ 201 w 301"/>
                <a:gd name="T21" fmla="*/ 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1" h="266">
                  <a:moveTo>
                    <a:pt x="201" y="0"/>
                  </a:moveTo>
                  <a:cubicBezTo>
                    <a:pt x="151" y="67"/>
                    <a:pt x="151" y="67"/>
                    <a:pt x="151" y="67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42" y="21"/>
                    <a:pt x="0" y="78"/>
                    <a:pt x="0" y="144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3" y="252"/>
                    <a:pt x="69" y="266"/>
                    <a:pt x="151" y="266"/>
                  </a:cubicBezTo>
                  <a:cubicBezTo>
                    <a:pt x="232" y="266"/>
                    <a:pt x="298" y="252"/>
                    <a:pt x="301" y="235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1" y="144"/>
                    <a:pt x="301" y="144"/>
                    <a:pt x="301" y="144"/>
                  </a:cubicBezTo>
                  <a:cubicBezTo>
                    <a:pt x="301" y="78"/>
                    <a:pt x="259" y="21"/>
                    <a:pt x="20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2" name="Freeform 20"/>
            <p:cNvSpPr/>
            <p:nvPr/>
          </p:nvSpPr>
          <p:spPr bwMode="auto">
            <a:xfrm>
              <a:off x="5900744" y="1319215"/>
              <a:ext cx="85725" cy="50798"/>
            </a:xfrm>
            <a:custGeom>
              <a:avLst/>
              <a:gdLst>
                <a:gd name="T0" fmla="*/ 30 w 30"/>
                <a:gd name="T1" fmla="*/ 1 h 18"/>
                <a:gd name="T2" fmla="*/ 15 w 30"/>
                <a:gd name="T3" fmla="*/ 0 h 18"/>
                <a:gd name="T4" fmla="*/ 1 w 30"/>
                <a:gd name="T5" fmla="*/ 1 h 18"/>
                <a:gd name="T6" fmla="*/ 7 w 30"/>
                <a:gd name="T7" fmla="*/ 18 h 18"/>
                <a:gd name="T8" fmla="*/ 24 w 30"/>
                <a:gd name="T9" fmla="*/ 18 h 18"/>
                <a:gd name="T10" fmla="*/ 30 w 30"/>
                <a:gd name="T11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8">
                  <a:moveTo>
                    <a:pt x="30" y="1"/>
                  </a:moveTo>
                  <a:cubicBezTo>
                    <a:pt x="25" y="0"/>
                    <a:pt x="20" y="0"/>
                    <a:pt x="15" y="0"/>
                  </a:cubicBezTo>
                  <a:cubicBezTo>
                    <a:pt x="10" y="0"/>
                    <a:pt x="6" y="0"/>
                    <a:pt x="1" y="1"/>
                  </a:cubicBezTo>
                  <a:cubicBezTo>
                    <a:pt x="1" y="1"/>
                    <a:pt x="0" y="11"/>
                    <a:pt x="7" y="18"/>
                  </a:cubicBezTo>
                  <a:cubicBezTo>
                    <a:pt x="7" y="18"/>
                    <a:pt x="18" y="18"/>
                    <a:pt x="24" y="18"/>
                  </a:cubicBezTo>
                  <a:cubicBezTo>
                    <a:pt x="24" y="18"/>
                    <a:pt x="30" y="12"/>
                    <a:pt x="3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3" name="Freeform 21"/>
            <p:cNvSpPr/>
            <p:nvPr/>
          </p:nvSpPr>
          <p:spPr bwMode="auto">
            <a:xfrm>
              <a:off x="5894396" y="1377952"/>
              <a:ext cx="95249" cy="130175"/>
            </a:xfrm>
            <a:custGeom>
              <a:avLst/>
              <a:gdLst>
                <a:gd name="T0" fmla="*/ 15 w 60"/>
                <a:gd name="T1" fmla="*/ 0 h 82"/>
                <a:gd name="T2" fmla="*/ 47 w 60"/>
                <a:gd name="T3" fmla="*/ 0 h 82"/>
                <a:gd name="T4" fmla="*/ 60 w 60"/>
                <a:gd name="T5" fmla="*/ 47 h 82"/>
                <a:gd name="T6" fmla="*/ 31 w 60"/>
                <a:gd name="T7" fmla="*/ 82 h 82"/>
                <a:gd name="T8" fmla="*/ 0 w 60"/>
                <a:gd name="T9" fmla="*/ 47 h 82"/>
                <a:gd name="T10" fmla="*/ 15 w 60"/>
                <a:gd name="T11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82">
                  <a:moveTo>
                    <a:pt x="15" y="0"/>
                  </a:moveTo>
                  <a:lnTo>
                    <a:pt x="47" y="0"/>
                  </a:lnTo>
                  <a:lnTo>
                    <a:pt x="60" y="47"/>
                  </a:lnTo>
                  <a:lnTo>
                    <a:pt x="31" y="82"/>
                  </a:lnTo>
                  <a:lnTo>
                    <a:pt x="0" y="47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4" name="Freeform 22"/>
            <p:cNvSpPr/>
            <p:nvPr/>
          </p:nvSpPr>
          <p:spPr bwMode="auto">
            <a:xfrm>
              <a:off x="5432433" y="1427162"/>
              <a:ext cx="71438" cy="96838"/>
            </a:xfrm>
            <a:custGeom>
              <a:avLst/>
              <a:gdLst>
                <a:gd name="T0" fmla="*/ 23 w 45"/>
                <a:gd name="T1" fmla="*/ 61 h 61"/>
                <a:gd name="T2" fmla="*/ 45 w 45"/>
                <a:gd name="T3" fmla="*/ 34 h 61"/>
                <a:gd name="T4" fmla="*/ 34 w 45"/>
                <a:gd name="T5" fmla="*/ 0 h 61"/>
                <a:gd name="T6" fmla="*/ 11 w 45"/>
                <a:gd name="T7" fmla="*/ 0 h 61"/>
                <a:gd name="T8" fmla="*/ 0 w 45"/>
                <a:gd name="T9" fmla="*/ 34 h 61"/>
                <a:gd name="T10" fmla="*/ 23 w 4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61">
                  <a:moveTo>
                    <a:pt x="23" y="61"/>
                  </a:moveTo>
                  <a:lnTo>
                    <a:pt x="45" y="34"/>
                  </a:lnTo>
                  <a:lnTo>
                    <a:pt x="34" y="0"/>
                  </a:lnTo>
                  <a:lnTo>
                    <a:pt x="11" y="0"/>
                  </a:lnTo>
                  <a:lnTo>
                    <a:pt x="0" y="34"/>
                  </a:lnTo>
                  <a:lnTo>
                    <a:pt x="23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5" name="Freeform 23"/>
            <p:cNvSpPr/>
            <p:nvPr/>
          </p:nvSpPr>
          <p:spPr bwMode="auto">
            <a:xfrm>
              <a:off x="5146681" y="1401763"/>
              <a:ext cx="465139" cy="568324"/>
            </a:xfrm>
            <a:custGeom>
              <a:avLst/>
              <a:gdLst>
                <a:gd name="T0" fmla="*/ 150 w 163"/>
                <a:gd name="T1" fmla="*/ 0 h 199"/>
                <a:gd name="T2" fmla="*/ 113 w 163"/>
                <a:gd name="T3" fmla="*/ 50 h 199"/>
                <a:gd name="T4" fmla="*/ 75 w 163"/>
                <a:gd name="T5" fmla="*/ 0 h 199"/>
                <a:gd name="T6" fmla="*/ 0 w 163"/>
                <a:gd name="T7" fmla="*/ 108 h 199"/>
                <a:gd name="T8" fmla="*/ 0 w 163"/>
                <a:gd name="T9" fmla="*/ 176 h 199"/>
                <a:gd name="T10" fmla="*/ 0 w 163"/>
                <a:gd name="T11" fmla="*/ 176 h 199"/>
                <a:gd name="T12" fmla="*/ 113 w 163"/>
                <a:gd name="T13" fmla="*/ 199 h 199"/>
                <a:gd name="T14" fmla="*/ 114 w 163"/>
                <a:gd name="T15" fmla="*/ 199 h 199"/>
                <a:gd name="T16" fmla="*/ 114 w 163"/>
                <a:gd name="T17" fmla="*/ 124 h 199"/>
                <a:gd name="T18" fmla="*/ 163 w 163"/>
                <a:gd name="T19" fmla="*/ 6 h 199"/>
                <a:gd name="T20" fmla="*/ 150 w 163"/>
                <a:gd name="T21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3" h="199">
                  <a:moveTo>
                    <a:pt x="150" y="0"/>
                  </a:moveTo>
                  <a:cubicBezTo>
                    <a:pt x="113" y="50"/>
                    <a:pt x="113" y="50"/>
                    <a:pt x="113" y="5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31" y="16"/>
                    <a:pt x="0" y="58"/>
                    <a:pt x="0" y="108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2" y="189"/>
                    <a:pt x="52" y="199"/>
                    <a:pt x="113" y="199"/>
                  </a:cubicBezTo>
                  <a:cubicBezTo>
                    <a:pt x="113" y="199"/>
                    <a:pt x="114" y="199"/>
                    <a:pt x="114" y="199"/>
                  </a:cubicBezTo>
                  <a:cubicBezTo>
                    <a:pt x="114" y="124"/>
                    <a:pt x="114" y="124"/>
                    <a:pt x="114" y="124"/>
                  </a:cubicBezTo>
                  <a:cubicBezTo>
                    <a:pt x="114" y="78"/>
                    <a:pt x="133" y="36"/>
                    <a:pt x="163" y="6"/>
                  </a:cubicBezTo>
                  <a:cubicBezTo>
                    <a:pt x="159" y="3"/>
                    <a:pt x="155" y="2"/>
                    <a:pt x="1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6" name="Freeform 24"/>
            <p:cNvSpPr/>
            <p:nvPr/>
          </p:nvSpPr>
          <p:spPr bwMode="auto">
            <a:xfrm>
              <a:off x="5438781" y="1381127"/>
              <a:ext cx="61913" cy="41276"/>
            </a:xfrm>
            <a:custGeom>
              <a:avLst/>
              <a:gdLst>
                <a:gd name="T0" fmla="*/ 18 w 22"/>
                <a:gd name="T1" fmla="*/ 14 h 14"/>
                <a:gd name="T2" fmla="*/ 22 w 22"/>
                <a:gd name="T3" fmla="*/ 1 h 14"/>
                <a:gd name="T4" fmla="*/ 11 w 22"/>
                <a:gd name="T5" fmla="*/ 0 h 14"/>
                <a:gd name="T6" fmla="*/ 0 w 22"/>
                <a:gd name="T7" fmla="*/ 1 h 14"/>
                <a:gd name="T8" fmla="*/ 5 w 22"/>
                <a:gd name="T9" fmla="*/ 14 h 14"/>
                <a:gd name="T10" fmla="*/ 18 w 22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4">
                  <a:moveTo>
                    <a:pt x="18" y="14"/>
                  </a:moveTo>
                  <a:cubicBezTo>
                    <a:pt x="18" y="14"/>
                    <a:pt x="22" y="9"/>
                    <a:pt x="22" y="1"/>
                  </a:cubicBezTo>
                  <a:cubicBezTo>
                    <a:pt x="18" y="0"/>
                    <a:pt x="15" y="0"/>
                    <a:pt x="11" y="0"/>
                  </a:cubicBezTo>
                  <a:cubicBezTo>
                    <a:pt x="7" y="0"/>
                    <a:pt x="4" y="0"/>
                    <a:pt x="0" y="1"/>
                  </a:cubicBezTo>
                  <a:cubicBezTo>
                    <a:pt x="0" y="1"/>
                    <a:pt x="0" y="8"/>
                    <a:pt x="5" y="14"/>
                  </a:cubicBezTo>
                  <a:cubicBezTo>
                    <a:pt x="5" y="14"/>
                    <a:pt x="13" y="14"/>
                    <a:pt x="1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7" name="Oval 25"/>
            <p:cNvSpPr>
              <a:spLocks noChangeArrowheads="1"/>
            </p:cNvSpPr>
            <p:nvPr/>
          </p:nvSpPr>
          <p:spPr bwMode="auto">
            <a:xfrm>
              <a:off x="5267332" y="966790"/>
              <a:ext cx="401640" cy="40322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8" name="Freeform 26"/>
            <p:cNvSpPr/>
            <p:nvPr/>
          </p:nvSpPr>
          <p:spPr bwMode="auto">
            <a:xfrm>
              <a:off x="6386523" y="1381127"/>
              <a:ext cx="61913" cy="41276"/>
            </a:xfrm>
            <a:custGeom>
              <a:avLst/>
              <a:gdLst>
                <a:gd name="T0" fmla="*/ 17 w 22"/>
                <a:gd name="T1" fmla="*/ 14 h 14"/>
                <a:gd name="T2" fmla="*/ 22 w 22"/>
                <a:gd name="T3" fmla="*/ 1 h 14"/>
                <a:gd name="T4" fmla="*/ 11 w 22"/>
                <a:gd name="T5" fmla="*/ 0 h 14"/>
                <a:gd name="T6" fmla="*/ 0 w 22"/>
                <a:gd name="T7" fmla="*/ 1 h 14"/>
                <a:gd name="T8" fmla="*/ 5 w 22"/>
                <a:gd name="T9" fmla="*/ 14 h 14"/>
                <a:gd name="T10" fmla="*/ 17 w 22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4">
                  <a:moveTo>
                    <a:pt x="17" y="14"/>
                  </a:moveTo>
                  <a:cubicBezTo>
                    <a:pt x="17" y="14"/>
                    <a:pt x="22" y="9"/>
                    <a:pt x="22" y="1"/>
                  </a:cubicBezTo>
                  <a:cubicBezTo>
                    <a:pt x="18" y="0"/>
                    <a:pt x="15" y="0"/>
                    <a:pt x="11" y="0"/>
                  </a:cubicBezTo>
                  <a:cubicBezTo>
                    <a:pt x="7" y="0"/>
                    <a:pt x="4" y="0"/>
                    <a:pt x="0" y="1"/>
                  </a:cubicBezTo>
                  <a:cubicBezTo>
                    <a:pt x="0" y="1"/>
                    <a:pt x="0" y="8"/>
                    <a:pt x="5" y="14"/>
                  </a:cubicBezTo>
                  <a:cubicBezTo>
                    <a:pt x="5" y="14"/>
                    <a:pt x="13" y="14"/>
                    <a:pt x="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49" name="Freeform 27"/>
            <p:cNvSpPr/>
            <p:nvPr/>
          </p:nvSpPr>
          <p:spPr bwMode="auto">
            <a:xfrm>
              <a:off x="6380170" y="1427162"/>
              <a:ext cx="71438" cy="96838"/>
            </a:xfrm>
            <a:custGeom>
              <a:avLst/>
              <a:gdLst>
                <a:gd name="T0" fmla="*/ 24 w 45"/>
                <a:gd name="T1" fmla="*/ 61 h 61"/>
                <a:gd name="T2" fmla="*/ 45 w 45"/>
                <a:gd name="T3" fmla="*/ 34 h 61"/>
                <a:gd name="T4" fmla="*/ 34 w 45"/>
                <a:gd name="T5" fmla="*/ 0 h 61"/>
                <a:gd name="T6" fmla="*/ 11 w 45"/>
                <a:gd name="T7" fmla="*/ 0 h 61"/>
                <a:gd name="T8" fmla="*/ 0 w 45"/>
                <a:gd name="T9" fmla="*/ 34 h 61"/>
                <a:gd name="T10" fmla="*/ 24 w 4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61">
                  <a:moveTo>
                    <a:pt x="24" y="61"/>
                  </a:moveTo>
                  <a:lnTo>
                    <a:pt x="45" y="34"/>
                  </a:lnTo>
                  <a:lnTo>
                    <a:pt x="34" y="0"/>
                  </a:lnTo>
                  <a:lnTo>
                    <a:pt x="11" y="0"/>
                  </a:lnTo>
                  <a:lnTo>
                    <a:pt x="0" y="34"/>
                  </a:lnTo>
                  <a:lnTo>
                    <a:pt x="24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0" name="Oval 28"/>
            <p:cNvSpPr>
              <a:spLocks noChangeArrowheads="1"/>
            </p:cNvSpPr>
            <p:nvPr/>
          </p:nvSpPr>
          <p:spPr bwMode="auto">
            <a:xfrm>
              <a:off x="6215065" y="966790"/>
              <a:ext cx="403226" cy="40322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1" name="Freeform 29"/>
            <p:cNvSpPr/>
            <p:nvPr/>
          </p:nvSpPr>
          <p:spPr bwMode="auto">
            <a:xfrm>
              <a:off x="6272212" y="1401763"/>
              <a:ext cx="465139" cy="568324"/>
            </a:xfrm>
            <a:custGeom>
              <a:avLst/>
              <a:gdLst>
                <a:gd name="T0" fmla="*/ 88 w 163"/>
                <a:gd name="T1" fmla="*/ 0 h 199"/>
                <a:gd name="T2" fmla="*/ 51 w 163"/>
                <a:gd name="T3" fmla="*/ 50 h 199"/>
                <a:gd name="T4" fmla="*/ 13 w 163"/>
                <a:gd name="T5" fmla="*/ 0 h 199"/>
                <a:gd name="T6" fmla="*/ 0 w 163"/>
                <a:gd name="T7" fmla="*/ 6 h 199"/>
                <a:gd name="T8" fmla="*/ 49 w 163"/>
                <a:gd name="T9" fmla="*/ 124 h 199"/>
                <a:gd name="T10" fmla="*/ 49 w 163"/>
                <a:gd name="T11" fmla="*/ 199 h 199"/>
                <a:gd name="T12" fmla="*/ 51 w 163"/>
                <a:gd name="T13" fmla="*/ 199 h 199"/>
                <a:gd name="T14" fmla="*/ 163 w 163"/>
                <a:gd name="T15" fmla="*/ 176 h 199"/>
                <a:gd name="T16" fmla="*/ 163 w 163"/>
                <a:gd name="T17" fmla="*/ 176 h 199"/>
                <a:gd name="T18" fmla="*/ 163 w 163"/>
                <a:gd name="T19" fmla="*/ 108 h 199"/>
                <a:gd name="T20" fmla="*/ 88 w 163"/>
                <a:gd name="T21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3" h="199">
                  <a:moveTo>
                    <a:pt x="88" y="0"/>
                  </a:moveTo>
                  <a:cubicBezTo>
                    <a:pt x="51" y="50"/>
                    <a:pt x="51" y="50"/>
                    <a:pt x="51" y="5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9" y="2"/>
                    <a:pt x="4" y="3"/>
                    <a:pt x="0" y="6"/>
                  </a:cubicBezTo>
                  <a:cubicBezTo>
                    <a:pt x="30" y="36"/>
                    <a:pt x="49" y="78"/>
                    <a:pt x="49" y="124"/>
                  </a:cubicBezTo>
                  <a:cubicBezTo>
                    <a:pt x="49" y="199"/>
                    <a:pt x="49" y="199"/>
                    <a:pt x="49" y="199"/>
                  </a:cubicBezTo>
                  <a:cubicBezTo>
                    <a:pt x="50" y="199"/>
                    <a:pt x="50" y="199"/>
                    <a:pt x="51" y="199"/>
                  </a:cubicBezTo>
                  <a:cubicBezTo>
                    <a:pt x="112" y="199"/>
                    <a:pt x="161" y="189"/>
                    <a:pt x="163" y="176"/>
                  </a:cubicBezTo>
                  <a:cubicBezTo>
                    <a:pt x="163" y="176"/>
                    <a:pt x="163" y="176"/>
                    <a:pt x="163" y="176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58"/>
                    <a:pt x="132" y="16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52" name="组合 55"/>
          <p:cNvGrpSpPr/>
          <p:nvPr/>
        </p:nvGrpSpPr>
        <p:grpSpPr>
          <a:xfrm>
            <a:off x="7181339" y="962918"/>
            <a:ext cx="304540" cy="275633"/>
            <a:chOff x="5278438" y="2973388"/>
            <a:chExt cx="1344613" cy="1247775"/>
          </a:xfrm>
          <a:solidFill>
            <a:schemeClr val="bg1"/>
          </a:solidFill>
        </p:grpSpPr>
        <p:sp>
          <p:nvSpPr>
            <p:cNvPr id="53" name="Freeform 67"/>
            <p:cNvSpPr>
              <a:spLocks noEditPoints="1"/>
            </p:cNvSpPr>
            <p:nvPr/>
          </p:nvSpPr>
          <p:spPr bwMode="auto">
            <a:xfrm>
              <a:off x="5821363" y="2973388"/>
              <a:ext cx="801688" cy="806450"/>
            </a:xfrm>
            <a:custGeom>
              <a:avLst/>
              <a:gdLst>
                <a:gd name="T0" fmla="*/ 256 w 281"/>
                <a:gd name="T1" fmla="*/ 26 h 282"/>
                <a:gd name="T2" fmla="*/ 163 w 281"/>
                <a:gd name="T3" fmla="*/ 26 h 282"/>
                <a:gd name="T4" fmla="*/ 0 w 281"/>
                <a:gd name="T5" fmla="*/ 190 h 282"/>
                <a:gd name="T6" fmla="*/ 92 w 281"/>
                <a:gd name="T7" fmla="*/ 282 h 282"/>
                <a:gd name="T8" fmla="*/ 256 w 281"/>
                <a:gd name="T9" fmla="*/ 119 h 282"/>
                <a:gd name="T10" fmla="*/ 256 w 281"/>
                <a:gd name="T11" fmla="*/ 26 h 282"/>
                <a:gd name="T12" fmla="*/ 55 w 281"/>
                <a:gd name="T13" fmla="*/ 192 h 282"/>
                <a:gd name="T14" fmla="*/ 44 w 281"/>
                <a:gd name="T15" fmla="*/ 181 h 282"/>
                <a:gd name="T16" fmla="*/ 183 w 281"/>
                <a:gd name="T17" fmla="*/ 42 h 282"/>
                <a:gd name="T18" fmla="*/ 194 w 281"/>
                <a:gd name="T19" fmla="*/ 42 h 282"/>
                <a:gd name="T20" fmla="*/ 194 w 281"/>
                <a:gd name="T21" fmla="*/ 53 h 282"/>
                <a:gd name="T22" fmla="*/ 55 w 281"/>
                <a:gd name="T23" fmla="*/ 192 h 282"/>
                <a:gd name="T24" fmla="*/ 78 w 281"/>
                <a:gd name="T25" fmla="*/ 215 h 282"/>
                <a:gd name="T26" fmla="*/ 67 w 281"/>
                <a:gd name="T27" fmla="*/ 204 h 282"/>
                <a:gd name="T28" fmla="*/ 217 w 281"/>
                <a:gd name="T29" fmla="*/ 54 h 282"/>
                <a:gd name="T30" fmla="*/ 228 w 281"/>
                <a:gd name="T31" fmla="*/ 54 h 282"/>
                <a:gd name="T32" fmla="*/ 228 w 281"/>
                <a:gd name="T33" fmla="*/ 65 h 282"/>
                <a:gd name="T34" fmla="*/ 78 w 281"/>
                <a:gd name="T35" fmla="*/ 215 h 282"/>
                <a:gd name="T36" fmla="*/ 101 w 281"/>
                <a:gd name="T37" fmla="*/ 238 h 282"/>
                <a:gd name="T38" fmla="*/ 90 w 281"/>
                <a:gd name="T39" fmla="*/ 227 h 282"/>
                <a:gd name="T40" fmla="*/ 229 w 281"/>
                <a:gd name="T41" fmla="*/ 88 h 282"/>
                <a:gd name="T42" fmla="*/ 240 w 281"/>
                <a:gd name="T43" fmla="*/ 88 h 282"/>
                <a:gd name="T44" fmla="*/ 240 w 281"/>
                <a:gd name="T45" fmla="*/ 99 h 282"/>
                <a:gd name="T46" fmla="*/ 101 w 281"/>
                <a:gd name="T47" fmla="*/ 23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1" h="282">
                  <a:moveTo>
                    <a:pt x="256" y="26"/>
                  </a:moveTo>
                  <a:cubicBezTo>
                    <a:pt x="230" y="0"/>
                    <a:pt x="189" y="0"/>
                    <a:pt x="163" y="26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2" y="282"/>
                    <a:pt x="92" y="282"/>
                    <a:pt x="92" y="282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81" y="93"/>
                    <a:pt x="281" y="52"/>
                    <a:pt x="256" y="26"/>
                  </a:cubicBezTo>
                  <a:close/>
                  <a:moveTo>
                    <a:pt x="55" y="192"/>
                  </a:moveTo>
                  <a:cubicBezTo>
                    <a:pt x="44" y="181"/>
                    <a:pt x="44" y="181"/>
                    <a:pt x="44" y="181"/>
                  </a:cubicBezTo>
                  <a:cubicBezTo>
                    <a:pt x="183" y="42"/>
                    <a:pt x="183" y="42"/>
                    <a:pt x="183" y="42"/>
                  </a:cubicBezTo>
                  <a:cubicBezTo>
                    <a:pt x="186" y="39"/>
                    <a:pt x="191" y="39"/>
                    <a:pt x="194" y="42"/>
                  </a:cubicBezTo>
                  <a:cubicBezTo>
                    <a:pt x="197" y="45"/>
                    <a:pt x="197" y="50"/>
                    <a:pt x="194" y="53"/>
                  </a:cubicBezTo>
                  <a:lnTo>
                    <a:pt x="55" y="192"/>
                  </a:lnTo>
                  <a:close/>
                  <a:moveTo>
                    <a:pt x="78" y="215"/>
                  </a:moveTo>
                  <a:cubicBezTo>
                    <a:pt x="67" y="204"/>
                    <a:pt x="67" y="204"/>
                    <a:pt x="67" y="20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20" y="51"/>
                    <a:pt x="225" y="51"/>
                    <a:pt x="228" y="54"/>
                  </a:cubicBezTo>
                  <a:cubicBezTo>
                    <a:pt x="231" y="57"/>
                    <a:pt x="231" y="62"/>
                    <a:pt x="228" y="65"/>
                  </a:cubicBezTo>
                  <a:lnTo>
                    <a:pt x="78" y="215"/>
                  </a:lnTo>
                  <a:close/>
                  <a:moveTo>
                    <a:pt x="101" y="238"/>
                  </a:moveTo>
                  <a:cubicBezTo>
                    <a:pt x="90" y="227"/>
                    <a:pt x="90" y="227"/>
                    <a:pt x="90" y="22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32" y="85"/>
                    <a:pt x="237" y="85"/>
                    <a:pt x="240" y="88"/>
                  </a:cubicBezTo>
                  <a:cubicBezTo>
                    <a:pt x="243" y="91"/>
                    <a:pt x="243" y="96"/>
                    <a:pt x="240" y="99"/>
                  </a:cubicBezTo>
                  <a:lnTo>
                    <a:pt x="101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>
                <a:solidFill>
                  <a:srgbClr val="78A6B6"/>
                </a:solidFill>
              </a:endParaRPr>
            </a:p>
          </p:txBody>
        </p:sp>
        <p:sp>
          <p:nvSpPr>
            <p:cNvPr id="54" name="Freeform 68"/>
            <p:cNvSpPr/>
            <p:nvPr/>
          </p:nvSpPr>
          <p:spPr bwMode="auto">
            <a:xfrm>
              <a:off x="5375275" y="3662363"/>
              <a:ext cx="554038" cy="558800"/>
            </a:xfrm>
            <a:custGeom>
              <a:avLst/>
              <a:gdLst>
                <a:gd name="T0" fmla="*/ 227 w 349"/>
                <a:gd name="T1" fmla="*/ 209 h 352"/>
                <a:gd name="T2" fmla="*/ 210 w 349"/>
                <a:gd name="T3" fmla="*/ 193 h 352"/>
                <a:gd name="T4" fmla="*/ 349 w 349"/>
                <a:gd name="T5" fmla="*/ 54 h 352"/>
                <a:gd name="T6" fmla="*/ 295 w 349"/>
                <a:gd name="T7" fmla="*/ 0 h 352"/>
                <a:gd name="T8" fmla="*/ 156 w 349"/>
                <a:gd name="T9" fmla="*/ 139 h 352"/>
                <a:gd name="T10" fmla="*/ 142 w 349"/>
                <a:gd name="T11" fmla="*/ 125 h 352"/>
                <a:gd name="T12" fmla="*/ 110 w 349"/>
                <a:gd name="T13" fmla="*/ 141 h 352"/>
                <a:gd name="T14" fmla="*/ 0 w 349"/>
                <a:gd name="T15" fmla="*/ 317 h 352"/>
                <a:gd name="T16" fmla="*/ 32 w 349"/>
                <a:gd name="T17" fmla="*/ 352 h 352"/>
                <a:gd name="T18" fmla="*/ 207 w 349"/>
                <a:gd name="T19" fmla="*/ 242 h 352"/>
                <a:gd name="T20" fmla="*/ 227 w 349"/>
                <a:gd name="T21" fmla="*/ 20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9" h="352">
                  <a:moveTo>
                    <a:pt x="227" y="209"/>
                  </a:moveTo>
                  <a:lnTo>
                    <a:pt x="210" y="193"/>
                  </a:lnTo>
                  <a:lnTo>
                    <a:pt x="349" y="54"/>
                  </a:lnTo>
                  <a:lnTo>
                    <a:pt x="295" y="0"/>
                  </a:lnTo>
                  <a:lnTo>
                    <a:pt x="156" y="139"/>
                  </a:lnTo>
                  <a:lnTo>
                    <a:pt x="142" y="125"/>
                  </a:lnTo>
                  <a:lnTo>
                    <a:pt x="110" y="141"/>
                  </a:lnTo>
                  <a:lnTo>
                    <a:pt x="0" y="317"/>
                  </a:lnTo>
                  <a:lnTo>
                    <a:pt x="32" y="352"/>
                  </a:lnTo>
                  <a:lnTo>
                    <a:pt x="207" y="242"/>
                  </a:lnTo>
                  <a:lnTo>
                    <a:pt x="227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>
                <a:solidFill>
                  <a:srgbClr val="78A6B6"/>
                </a:solidFill>
              </a:endParaRPr>
            </a:p>
          </p:txBody>
        </p:sp>
        <p:sp>
          <p:nvSpPr>
            <p:cNvPr id="55" name="Freeform 69"/>
            <p:cNvSpPr/>
            <p:nvPr/>
          </p:nvSpPr>
          <p:spPr bwMode="auto">
            <a:xfrm>
              <a:off x="5278438" y="2986088"/>
              <a:ext cx="590550" cy="590550"/>
            </a:xfrm>
            <a:custGeom>
              <a:avLst/>
              <a:gdLst>
                <a:gd name="T0" fmla="*/ 104 w 207"/>
                <a:gd name="T1" fmla="*/ 0 h 207"/>
                <a:gd name="T2" fmla="*/ 78 w 207"/>
                <a:gd name="T3" fmla="*/ 3 h 207"/>
                <a:gd name="T4" fmla="*/ 81 w 207"/>
                <a:gd name="T5" fmla="*/ 5 h 207"/>
                <a:gd name="T6" fmla="*/ 118 w 207"/>
                <a:gd name="T7" fmla="*/ 43 h 207"/>
                <a:gd name="T8" fmla="*/ 118 w 207"/>
                <a:gd name="T9" fmla="*/ 112 h 207"/>
                <a:gd name="T10" fmla="*/ 49 w 207"/>
                <a:gd name="T11" fmla="*/ 112 h 207"/>
                <a:gd name="T12" fmla="*/ 12 w 207"/>
                <a:gd name="T13" fmla="*/ 74 h 207"/>
                <a:gd name="T14" fmla="*/ 7 w 207"/>
                <a:gd name="T15" fmla="*/ 68 h 207"/>
                <a:gd name="T16" fmla="*/ 0 w 207"/>
                <a:gd name="T17" fmla="*/ 103 h 207"/>
                <a:gd name="T18" fmla="*/ 104 w 207"/>
                <a:gd name="T19" fmla="*/ 207 h 207"/>
                <a:gd name="T20" fmla="*/ 207 w 207"/>
                <a:gd name="T21" fmla="*/ 103 h 207"/>
                <a:gd name="T22" fmla="*/ 104 w 207"/>
                <a:gd name="T23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7" h="207">
                  <a:moveTo>
                    <a:pt x="104" y="0"/>
                  </a:moveTo>
                  <a:cubicBezTo>
                    <a:pt x="95" y="0"/>
                    <a:pt x="86" y="1"/>
                    <a:pt x="78" y="3"/>
                  </a:cubicBezTo>
                  <a:cubicBezTo>
                    <a:pt x="79" y="4"/>
                    <a:pt x="80" y="5"/>
                    <a:pt x="81" y="5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37" y="62"/>
                    <a:pt x="137" y="93"/>
                    <a:pt x="118" y="112"/>
                  </a:cubicBezTo>
                  <a:cubicBezTo>
                    <a:pt x="99" y="131"/>
                    <a:pt x="68" y="131"/>
                    <a:pt x="49" y="11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0" y="72"/>
                    <a:pt x="8" y="70"/>
                    <a:pt x="7" y="68"/>
                  </a:cubicBezTo>
                  <a:cubicBezTo>
                    <a:pt x="3" y="79"/>
                    <a:pt x="0" y="91"/>
                    <a:pt x="0" y="103"/>
                  </a:cubicBezTo>
                  <a:cubicBezTo>
                    <a:pt x="0" y="161"/>
                    <a:pt x="47" y="207"/>
                    <a:pt x="104" y="207"/>
                  </a:cubicBezTo>
                  <a:cubicBezTo>
                    <a:pt x="161" y="207"/>
                    <a:pt x="207" y="161"/>
                    <a:pt x="207" y="103"/>
                  </a:cubicBezTo>
                  <a:cubicBezTo>
                    <a:pt x="207" y="46"/>
                    <a:pt x="161" y="0"/>
                    <a:pt x="10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>
                <a:solidFill>
                  <a:srgbClr val="78A6B6"/>
                </a:solidFill>
              </a:endParaRPr>
            </a:p>
          </p:txBody>
        </p:sp>
        <p:sp>
          <p:nvSpPr>
            <p:cNvPr id="56" name="Freeform 70"/>
            <p:cNvSpPr>
              <a:spLocks noEditPoints="1"/>
            </p:cNvSpPr>
            <p:nvPr/>
          </p:nvSpPr>
          <p:spPr bwMode="auto">
            <a:xfrm>
              <a:off x="6008688" y="3686176"/>
              <a:ext cx="531813" cy="531813"/>
            </a:xfrm>
            <a:custGeom>
              <a:avLst/>
              <a:gdLst>
                <a:gd name="T0" fmla="*/ 164 w 186"/>
                <a:gd name="T1" fmla="*/ 164 h 186"/>
                <a:gd name="T2" fmla="*/ 164 w 186"/>
                <a:gd name="T3" fmla="*/ 83 h 186"/>
                <a:gd name="T4" fmla="*/ 81 w 186"/>
                <a:gd name="T5" fmla="*/ 0 h 186"/>
                <a:gd name="T6" fmla="*/ 0 w 186"/>
                <a:gd name="T7" fmla="*/ 81 h 186"/>
                <a:gd name="T8" fmla="*/ 82 w 186"/>
                <a:gd name="T9" fmla="*/ 164 h 186"/>
                <a:gd name="T10" fmla="*/ 164 w 186"/>
                <a:gd name="T11" fmla="*/ 164 h 186"/>
                <a:gd name="T12" fmla="*/ 109 w 186"/>
                <a:gd name="T13" fmla="*/ 109 h 186"/>
                <a:gd name="T14" fmla="*/ 142 w 186"/>
                <a:gd name="T15" fmla="*/ 109 h 186"/>
                <a:gd name="T16" fmla="*/ 142 w 186"/>
                <a:gd name="T17" fmla="*/ 143 h 186"/>
                <a:gd name="T18" fmla="*/ 109 w 186"/>
                <a:gd name="T19" fmla="*/ 143 h 186"/>
                <a:gd name="T20" fmla="*/ 109 w 186"/>
                <a:gd name="T21" fmla="*/ 109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6" h="186">
                  <a:moveTo>
                    <a:pt x="164" y="164"/>
                  </a:moveTo>
                  <a:cubicBezTo>
                    <a:pt x="186" y="142"/>
                    <a:pt x="186" y="105"/>
                    <a:pt x="164" y="83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82" y="164"/>
                    <a:pt x="82" y="164"/>
                    <a:pt x="82" y="164"/>
                  </a:cubicBezTo>
                  <a:cubicBezTo>
                    <a:pt x="105" y="186"/>
                    <a:pt x="141" y="186"/>
                    <a:pt x="164" y="164"/>
                  </a:cubicBezTo>
                  <a:close/>
                  <a:moveTo>
                    <a:pt x="109" y="109"/>
                  </a:moveTo>
                  <a:cubicBezTo>
                    <a:pt x="118" y="100"/>
                    <a:pt x="133" y="100"/>
                    <a:pt x="142" y="109"/>
                  </a:cubicBezTo>
                  <a:cubicBezTo>
                    <a:pt x="152" y="118"/>
                    <a:pt x="152" y="133"/>
                    <a:pt x="142" y="143"/>
                  </a:cubicBezTo>
                  <a:cubicBezTo>
                    <a:pt x="133" y="152"/>
                    <a:pt x="118" y="152"/>
                    <a:pt x="109" y="143"/>
                  </a:cubicBezTo>
                  <a:cubicBezTo>
                    <a:pt x="99" y="133"/>
                    <a:pt x="99" y="118"/>
                    <a:pt x="109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>
                <a:solidFill>
                  <a:srgbClr val="78A6B6"/>
                </a:solidFill>
              </a:endParaRPr>
            </a:p>
          </p:txBody>
        </p:sp>
      </p:grpSp>
      <p:grpSp>
        <p:nvGrpSpPr>
          <p:cNvPr id="57" name="组合 60"/>
          <p:cNvGrpSpPr/>
          <p:nvPr/>
        </p:nvGrpSpPr>
        <p:grpSpPr>
          <a:xfrm>
            <a:off x="3411776" y="920945"/>
            <a:ext cx="267511" cy="341479"/>
            <a:chOff x="2951163" y="2495550"/>
            <a:chExt cx="1208088" cy="1581150"/>
          </a:xfrm>
          <a:solidFill>
            <a:schemeClr val="bg1"/>
          </a:solidFill>
        </p:grpSpPr>
        <p:sp>
          <p:nvSpPr>
            <p:cNvPr id="58" name="Freeform 29"/>
            <p:cNvSpPr/>
            <p:nvPr/>
          </p:nvSpPr>
          <p:spPr bwMode="auto">
            <a:xfrm>
              <a:off x="2978150" y="2911475"/>
              <a:ext cx="230188" cy="306388"/>
            </a:xfrm>
            <a:custGeom>
              <a:avLst/>
              <a:gdLst>
                <a:gd name="T0" fmla="*/ 69 w 79"/>
                <a:gd name="T1" fmla="*/ 40 h 105"/>
                <a:gd name="T2" fmla="*/ 70 w 79"/>
                <a:gd name="T3" fmla="*/ 3 h 105"/>
                <a:gd name="T4" fmla="*/ 52 w 79"/>
                <a:gd name="T5" fmla="*/ 0 h 105"/>
                <a:gd name="T6" fmla="*/ 0 w 79"/>
                <a:gd name="T7" fmla="*/ 52 h 105"/>
                <a:gd name="T8" fmla="*/ 52 w 79"/>
                <a:gd name="T9" fmla="*/ 105 h 105"/>
                <a:gd name="T10" fmla="*/ 79 w 79"/>
                <a:gd name="T11" fmla="*/ 97 h 105"/>
                <a:gd name="T12" fmla="*/ 69 w 79"/>
                <a:gd name="T13" fmla="*/ 4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5">
                  <a:moveTo>
                    <a:pt x="69" y="40"/>
                  </a:moveTo>
                  <a:cubicBezTo>
                    <a:pt x="69" y="25"/>
                    <a:pt x="62" y="15"/>
                    <a:pt x="70" y="3"/>
                  </a:cubicBezTo>
                  <a:cubicBezTo>
                    <a:pt x="65" y="1"/>
                    <a:pt x="59" y="0"/>
                    <a:pt x="52" y="0"/>
                  </a:cubicBezTo>
                  <a:cubicBezTo>
                    <a:pt x="23" y="0"/>
                    <a:pt x="0" y="24"/>
                    <a:pt x="0" y="52"/>
                  </a:cubicBezTo>
                  <a:cubicBezTo>
                    <a:pt x="0" y="81"/>
                    <a:pt x="23" y="105"/>
                    <a:pt x="52" y="105"/>
                  </a:cubicBezTo>
                  <a:cubicBezTo>
                    <a:pt x="62" y="105"/>
                    <a:pt x="71" y="102"/>
                    <a:pt x="79" y="97"/>
                  </a:cubicBezTo>
                  <a:cubicBezTo>
                    <a:pt x="75" y="84"/>
                    <a:pt x="69" y="60"/>
                    <a:pt x="69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9" name="Freeform 30"/>
            <p:cNvSpPr/>
            <p:nvPr/>
          </p:nvSpPr>
          <p:spPr bwMode="auto">
            <a:xfrm>
              <a:off x="3900488" y="2911475"/>
              <a:ext cx="228600" cy="306388"/>
            </a:xfrm>
            <a:custGeom>
              <a:avLst/>
              <a:gdLst>
                <a:gd name="T0" fmla="*/ 10 w 79"/>
                <a:gd name="T1" fmla="*/ 40 h 105"/>
                <a:gd name="T2" fmla="*/ 9 w 79"/>
                <a:gd name="T3" fmla="*/ 3 h 105"/>
                <a:gd name="T4" fmla="*/ 27 w 79"/>
                <a:gd name="T5" fmla="*/ 0 h 105"/>
                <a:gd name="T6" fmla="*/ 79 w 79"/>
                <a:gd name="T7" fmla="*/ 52 h 105"/>
                <a:gd name="T8" fmla="*/ 27 w 79"/>
                <a:gd name="T9" fmla="*/ 105 h 105"/>
                <a:gd name="T10" fmla="*/ 0 w 79"/>
                <a:gd name="T11" fmla="*/ 97 h 105"/>
                <a:gd name="T12" fmla="*/ 10 w 79"/>
                <a:gd name="T13" fmla="*/ 4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5">
                  <a:moveTo>
                    <a:pt x="10" y="40"/>
                  </a:moveTo>
                  <a:cubicBezTo>
                    <a:pt x="10" y="25"/>
                    <a:pt x="17" y="15"/>
                    <a:pt x="9" y="3"/>
                  </a:cubicBezTo>
                  <a:cubicBezTo>
                    <a:pt x="15" y="1"/>
                    <a:pt x="21" y="0"/>
                    <a:pt x="27" y="0"/>
                  </a:cubicBezTo>
                  <a:cubicBezTo>
                    <a:pt x="56" y="0"/>
                    <a:pt x="79" y="24"/>
                    <a:pt x="79" y="52"/>
                  </a:cubicBezTo>
                  <a:cubicBezTo>
                    <a:pt x="79" y="81"/>
                    <a:pt x="56" y="105"/>
                    <a:pt x="27" y="105"/>
                  </a:cubicBezTo>
                  <a:cubicBezTo>
                    <a:pt x="17" y="105"/>
                    <a:pt x="8" y="102"/>
                    <a:pt x="0" y="97"/>
                  </a:cubicBezTo>
                  <a:cubicBezTo>
                    <a:pt x="4" y="84"/>
                    <a:pt x="10" y="60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0" name="Freeform 31"/>
            <p:cNvSpPr/>
            <p:nvPr/>
          </p:nvSpPr>
          <p:spPr bwMode="auto">
            <a:xfrm>
              <a:off x="3481388" y="3570288"/>
              <a:ext cx="147638" cy="328613"/>
            </a:xfrm>
            <a:custGeom>
              <a:avLst/>
              <a:gdLst>
                <a:gd name="T0" fmla="*/ 25 w 93"/>
                <a:gd name="T1" fmla="*/ 0 h 207"/>
                <a:gd name="T2" fmla="*/ 0 w 93"/>
                <a:gd name="T3" fmla="*/ 145 h 207"/>
                <a:gd name="T4" fmla="*/ 47 w 93"/>
                <a:gd name="T5" fmla="*/ 207 h 207"/>
                <a:gd name="T6" fmla="*/ 93 w 93"/>
                <a:gd name="T7" fmla="*/ 143 h 207"/>
                <a:gd name="T8" fmla="*/ 68 w 93"/>
                <a:gd name="T9" fmla="*/ 0 h 207"/>
                <a:gd name="T10" fmla="*/ 25 w 93"/>
                <a:gd name="T11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207">
                  <a:moveTo>
                    <a:pt x="25" y="0"/>
                  </a:moveTo>
                  <a:lnTo>
                    <a:pt x="0" y="145"/>
                  </a:lnTo>
                  <a:lnTo>
                    <a:pt x="47" y="207"/>
                  </a:lnTo>
                  <a:lnTo>
                    <a:pt x="93" y="143"/>
                  </a:lnTo>
                  <a:lnTo>
                    <a:pt x="68" y="0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1" name="Freeform 32"/>
            <p:cNvSpPr/>
            <p:nvPr/>
          </p:nvSpPr>
          <p:spPr bwMode="auto">
            <a:xfrm>
              <a:off x="3471863" y="3433763"/>
              <a:ext cx="166688" cy="115888"/>
            </a:xfrm>
            <a:custGeom>
              <a:avLst/>
              <a:gdLst>
                <a:gd name="T0" fmla="*/ 21 w 57"/>
                <a:gd name="T1" fmla="*/ 7 h 40"/>
                <a:gd name="T2" fmla="*/ 0 w 57"/>
                <a:gd name="T3" fmla="*/ 5 h 40"/>
                <a:gd name="T4" fmla="*/ 0 w 57"/>
                <a:gd name="T5" fmla="*/ 14 h 40"/>
                <a:gd name="T6" fmla="*/ 1 w 57"/>
                <a:gd name="T7" fmla="*/ 13 h 40"/>
                <a:gd name="T8" fmla="*/ 18 w 57"/>
                <a:gd name="T9" fmla="*/ 40 h 40"/>
                <a:gd name="T10" fmla="*/ 40 w 57"/>
                <a:gd name="T11" fmla="*/ 40 h 40"/>
                <a:gd name="T12" fmla="*/ 56 w 57"/>
                <a:gd name="T13" fmla="*/ 15 h 40"/>
                <a:gd name="T14" fmla="*/ 57 w 57"/>
                <a:gd name="T15" fmla="*/ 0 h 40"/>
                <a:gd name="T16" fmla="*/ 21 w 57"/>
                <a:gd name="T17" fmla="*/ 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40">
                  <a:moveTo>
                    <a:pt x="21" y="7"/>
                  </a:moveTo>
                  <a:cubicBezTo>
                    <a:pt x="14" y="7"/>
                    <a:pt x="7" y="7"/>
                    <a:pt x="0" y="5"/>
                  </a:cubicBezTo>
                  <a:cubicBezTo>
                    <a:pt x="0" y="8"/>
                    <a:pt x="0" y="11"/>
                    <a:pt x="0" y="14"/>
                  </a:cubicBezTo>
                  <a:cubicBezTo>
                    <a:pt x="0" y="13"/>
                    <a:pt x="1" y="13"/>
                    <a:pt x="1" y="13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6" y="10"/>
                    <a:pt x="56" y="5"/>
                    <a:pt x="57" y="0"/>
                  </a:cubicBezTo>
                  <a:cubicBezTo>
                    <a:pt x="46" y="5"/>
                    <a:pt x="34" y="7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2" name="Freeform 33"/>
            <p:cNvSpPr>
              <a:spLocks noEditPoints="1"/>
            </p:cNvSpPr>
            <p:nvPr/>
          </p:nvSpPr>
          <p:spPr bwMode="auto">
            <a:xfrm>
              <a:off x="3140075" y="2582863"/>
              <a:ext cx="827088" cy="827088"/>
            </a:xfrm>
            <a:custGeom>
              <a:avLst/>
              <a:gdLst>
                <a:gd name="T0" fmla="*/ 0 w 284"/>
                <a:gd name="T1" fmla="*/ 142 h 284"/>
                <a:gd name="T2" fmla="*/ 142 w 284"/>
                <a:gd name="T3" fmla="*/ 0 h 284"/>
                <a:gd name="T4" fmla="*/ 142 w 284"/>
                <a:gd name="T5" fmla="*/ 0 h 284"/>
                <a:gd name="T6" fmla="*/ 284 w 284"/>
                <a:gd name="T7" fmla="*/ 142 h 284"/>
                <a:gd name="T8" fmla="*/ 284 w 284"/>
                <a:gd name="T9" fmla="*/ 142 h 284"/>
                <a:gd name="T10" fmla="*/ 142 w 284"/>
                <a:gd name="T11" fmla="*/ 284 h 284"/>
                <a:gd name="T12" fmla="*/ 142 w 284"/>
                <a:gd name="T13" fmla="*/ 284 h 284"/>
                <a:gd name="T14" fmla="*/ 0 w 284"/>
                <a:gd name="T15" fmla="*/ 142 h 284"/>
                <a:gd name="T16" fmla="*/ 25 w 284"/>
                <a:gd name="T17" fmla="*/ 142 h 284"/>
                <a:gd name="T18" fmla="*/ 142 w 284"/>
                <a:gd name="T19" fmla="*/ 260 h 284"/>
                <a:gd name="T20" fmla="*/ 142 w 284"/>
                <a:gd name="T21" fmla="*/ 260 h 284"/>
                <a:gd name="T22" fmla="*/ 260 w 284"/>
                <a:gd name="T23" fmla="*/ 142 h 284"/>
                <a:gd name="T24" fmla="*/ 260 w 284"/>
                <a:gd name="T25" fmla="*/ 142 h 284"/>
                <a:gd name="T26" fmla="*/ 142 w 284"/>
                <a:gd name="T27" fmla="*/ 24 h 284"/>
                <a:gd name="T28" fmla="*/ 142 w 284"/>
                <a:gd name="T29" fmla="*/ 24 h 284"/>
                <a:gd name="T30" fmla="*/ 25 w 284"/>
                <a:gd name="T31" fmla="*/ 142 h 284"/>
                <a:gd name="T32" fmla="*/ 25 w 284"/>
                <a:gd name="T33" fmla="*/ 14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4" h="284">
                  <a:moveTo>
                    <a:pt x="0" y="142"/>
                  </a:moveTo>
                  <a:cubicBezTo>
                    <a:pt x="0" y="63"/>
                    <a:pt x="64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221" y="0"/>
                    <a:pt x="284" y="63"/>
                    <a:pt x="284" y="142"/>
                  </a:cubicBezTo>
                  <a:cubicBezTo>
                    <a:pt x="284" y="142"/>
                    <a:pt x="284" y="142"/>
                    <a:pt x="284" y="142"/>
                  </a:cubicBezTo>
                  <a:cubicBezTo>
                    <a:pt x="284" y="220"/>
                    <a:pt x="221" y="284"/>
                    <a:pt x="142" y="284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64" y="284"/>
                    <a:pt x="0" y="220"/>
                    <a:pt x="0" y="142"/>
                  </a:cubicBezTo>
                  <a:close/>
                  <a:moveTo>
                    <a:pt x="25" y="142"/>
                  </a:moveTo>
                  <a:cubicBezTo>
                    <a:pt x="25" y="207"/>
                    <a:pt x="77" y="259"/>
                    <a:pt x="142" y="260"/>
                  </a:cubicBezTo>
                  <a:cubicBezTo>
                    <a:pt x="142" y="260"/>
                    <a:pt x="142" y="260"/>
                    <a:pt x="142" y="260"/>
                  </a:cubicBezTo>
                  <a:cubicBezTo>
                    <a:pt x="207" y="259"/>
                    <a:pt x="260" y="207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77"/>
                    <a:pt x="207" y="24"/>
                    <a:pt x="142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77" y="24"/>
                    <a:pt x="25" y="77"/>
                    <a:pt x="25" y="142"/>
                  </a:cubicBezTo>
                  <a:cubicBezTo>
                    <a:pt x="25" y="142"/>
                    <a:pt x="25" y="142"/>
                    <a:pt x="25" y="1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3" name="Freeform 34"/>
            <p:cNvSpPr/>
            <p:nvPr/>
          </p:nvSpPr>
          <p:spPr bwMode="auto">
            <a:xfrm>
              <a:off x="3068638" y="2495550"/>
              <a:ext cx="971550" cy="454025"/>
            </a:xfrm>
            <a:custGeom>
              <a:avLst/>
              <a:gdLst>
                <a:gd name="T0" fmla="*/ 0 w 334"/>
                <a:gd name="T1" fmla="*/ 155 h 156"/>
                <a:gd name="T2" fmla="*/ 167 w 334"/>
                <a:gd name="T3" fmla="*/ 0 h 156"/>
                <a:gd name="T4" fmla="*/ 167 w 334"/>
                <a:gd name="T5" fmla="*/ 0 h 156"/>
                <a:gd name="T6" fmla="*/ 334 w 334"/>
                <a:gd name="T7" fmla="*/ 155 h 156"/>
                <a:gd name="T8" fmla="*/ 334 w 334"/>
                <a:gd name="T9" fmla="*/ 155 h 156"/>
                <a:gd name="T10" fmla="*/ 322 w 334"/>
                <a:gd name="T11" fmla="*/ 155 h 156"/>
                <a:gd name="T12" fmla="*/ 167 w 334"/>
                <a:gd name="T13" fmla="*/ 12 h 156"/>
                <a:gd name="T14" fmla="*/ 167 w 334"/>
                <a:gd name="T15" fmla="*/ 12 h 156"/>
                <a:gd name="T16" fmla="*/ 12 w 334"/>
                <a:gd name="T17" fmla="*/ 156 h 156"/>
                <a:gd name="T18" fmla="*/ 12 w 334"/>
                <a:gd name="T19" fmla="*/ 156 h 156"/>
                <a:gd name="T20" fmla="*/ 0 w 334"/>
                <a:gd name="T21" fmla="*/ 15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4" h="156">
                  <a:moveTo>
                    <a:pt x="0" y="155"/>
                  </a:moveTo>
                  <a:cubicBezTo>
                    <a:pt x="7" y="68"/>
                    <a:pt x="79" y="0"/>
                    <a:pt x="167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255" y="0"/>
                    <a:pt x="328" y="68"/>
                    <a:pt x="334" y="155"/>
                  </a:cubicBezTo>
                  <a:cubicBezTo>
                    <a:pt x="334" y="155"/>
                    <a:pt x="334" y="155"/>
                    <a:pt x="334" y="155"/>
                  </a:cubicBezTo>
                  <a:cubicBezTo>
                    <a:pt x="322" y="155"/>
                    <a:pt x="322" y="155"/>
                    <a:pt x="322" y="155"/>
                  </a:cubicBezTo>
                  <a:cubicBezTo>
                    <a:pt x="316" y="75"/>
                    <a:pt x="249" y="12"/>
                    <a:pt x="167" y="12"/>
                  </a:cubicBezTo>
                  <a:cubicBezTo>
                    <a:pt x="167" y="12"/>
                    <a:pt x="167" y="12"/>
                    <a:pt x="167" y="12"/>
                  </a:cubicBezTo>
                  <a:cubicBezTo>
                    <a:pt x="85" y="12"/>
                    <a:pt x="18" y="75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0" y="155"/>
                    <a:pt x="0" y="155"/>
                    <a:pt x="0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4" name="Freeform 35"/>
            <p:cNvSpPr/>
            <p:nvPr/>
          </p:nvSpPr>
          <p:spPr bwMode="auto">
            <a:xfrm>
              <a:off x="2951163" y="3378200"/>
              <a:ext cx="1208088" cy="698500"/>
            </a:xfrm>
            <a:custGeom>
              <a:avLst/>
              <a:gdLst>
                <a:gd name="T0" fmla="*/ 382 w 415"/>
                <a:gd name="T1" fmla="*/ 223 h 240"/>
                <a:gd name="T2" fmla="*/ 326 w 415"/>
                <a:gd name="T3" fmla="*/ 80 h 240"/>
                <a:gd name="T4" fmla="*/ 326 w 415"/>
                <a:gd name="T5" fmla="*/ 80 h 240"/>
                <a:gd name="T6" fmla="*/ 207 w 415"/>
                <a:gd name="T7" fmla="*/ 33 h 240"/>
                <a:gd name="T8" fmla="*/ 207 w 415"/>
                <a:gd name="T9" fmla="*/ 33 h 240"/>
                <a:gd name="T10" fmla="*/ 161 w 415"/>
                <a:gd name="T11" fmla="*/ 39 h 240"/>
                <a:gd name="T12" fmla="*/ 161 w 415"/>
                <a:gd name="T13" fmla="*/ 39 h 240"/>
                <a:gd name="T14" fmla="*/ 60 w 415"/>
                <a:gd name="T15" fmla="*/ 114 h 240"/>
                <a:gd name="T16" fmla="*/ 60 w 415"/>
                <a:gd name="T17" fmla="*/ 114 h 240"/>
                <a:gd name="T18" fmla="*/ 33 w 415"/>
                <a:gd name="T19" fmla="*/ 223 h 240"/>
                <a:gd name="T20" fmla="*/ 33 w 415"/>
                <a:gd name="T21" fmla="*/ 223 h 240"/>
                <a:gd name="T22" fmla="*/ 16 w 415"/>
                <a:gd name="T23" fmla="*/ 240 h 240"/>
                <a:gd name="T24" fmla="*/ 16 w 415"/>
                <a:gd name="T25" fmla="*/ 240 h 240"/>
                <a:gd name="T26" fmla="*/ 0 w 415"/>
                <a:gd name="T27" fmla="*/ 223 h 240"/>
                <a:gd name="T28" fmla="*/ 0 w 415"/>
                <a:gd name="T29" fmla="*/ 223 h 240"/>
                <a:gd name="T30" fmla="*/ 32 w 415"/>
                <a:gd name="T31" fmla="*/ 97 h 240"/>
                <a:gd name="T32" fmla="*/ 32 w 415"/>
                <a:gd name="T33" fmla="*/ 97 h 240"/>
                <a:gd name="T34" fmla="*/ 152 w 415"/>
                <a:gd name="T35" fmla="*/ 8 h 240"/>
                <a:gd name="T36" fmla="*/ 152 w 415"/>
                <a:gd name="T37" fmla="*/ 8 h 240"/>
                <a:gd name="T38" fmla="*/ 207 w 415"/>
                <a:gd name="T39" fmla="*/ 0 h 240"/>
                <a:gd name="T40" fmla="*/ 207 w 415"/>
                <a:gd name="T41" fmla="*/ 0 h 240"/>
                <a:gd name="T42" fmla="*/ 349 w 415"/>
                <a:gd name="T43" fmla="*/ 56 h 240"/>
                <a:gd name="T44" fmla="*/ 349 w 415"/>
                <a:gd name="T45" fmla="*/ 56 h 240"/>
                <a:gd name="T46" fmla="*/ 414 w 415"/>
                <a:gd name="T47" fmla="*/ 223 h 240"/>
                <a:gd name="T48" fmla="*/ 414 w 415"/>
                <a:gd name="T49" fmla="*/ 223 h 240"/>
                <a:gd name="T50" fmla="*/ 398 w 415"/>
                <a:gd name="T51" fmla="*/ 240 h 240"/>
                <a:gd name="T52" fmla="*/ 398 w 415"/>
                <a:gd name="T53" fmla="*/ 240 h 240"/>
                <a:gd name="T54" fmla="*/ 382 w 415"/>
                <a:gd name="T55" fmla="*/ 223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15" h="240">
                  <a:moveTo>
                    <a:pt x="382" y="223"/>
                  </a:moveTo>
                  <a:cubicBezTo>
                    <a:pt x="382" y="167"/>
                    <a:pt x="367" y="118"/>
                    <a:pt x="326" y="80"/>
                  </a:cubicBezTo>
                  <a:cubicBezTo>
                    <a:pt x="326" y="80"/>
                    <a:pt x="326" y="80"/>
                    <a:pt x="326" y="80"/>
                  </a:cubicBezTo>
                  <a:cubicBezTo>
                    <a:pt x="294" y="49"/>
                    <a:pt x="250" y="33"/>
                    <a:pt x="207" y="33"/>
                  </a:cubicBezTo>
                  <a:cubicBezTo>
                    <a:pt x="207" y="33"/>
                    <a:pt x="207" y="33"/>
                    <a:pt x="207" y="33"/>
                  </a:cubicBezTo>
                  <a:cubicBezTo>
                    <a:pt x="191" y="33"/>
                    <a:pt x="176" y="35"/>
                    <a:pt x="161" y="39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19" y="51"/>
                    <a:pt x="83" y="78"/>
                    <a:pt x="60" y="114"/>
                  </a:cubicBezTo>
                  <a:cubicBezTo>
                    <a:pt x="60" y="114"/>
                    <a:pt x="60" y="114"/>
                    <a:pt x="60" y="114"/>
                  </a:cubicBezTo>
                  <a:cubicBezTo>
                    <a:pt x="39" y="147"/>
                    <a:pt x="33" y="183"/>
                    <a:pt x="33" y="223"/>
                  </a:cubicBezTo>
                  <a:cubicBezTo>
                    <a:pt x="33" y="223"/>
                    <a:pt x="33" y="223"/>
                    <a:pt x="33" y="223"/>
                  </a:cubicBezTo>
                  <a:cubicBezTo>
                    <a:pt x="33" y="232"/>
                    <a:pt x="25" y="240"/>
                    <a:pt x="16" y="240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7" y="240"/>
                    <a:pt x="0" y="232"/>
                    <a:pt x="0" y="223"/>
                  </a:cubicBezTo>
                  <a:cubicBezTo>
                    <a:pt x="0" y="223"/>
                    <a:pt x="0" y="223"/>
                    <a:pt x="0" y="223"/>
                  </a:cubicBezTo>
                  <a:cubicBezTo>
                    <a:pt x="0" y="180"/>
                    <a:pt x="7" y="136"/>
                    <a:pt x="32" y="97"/>
                  </a:cubicBezTo>
                  <a:cubicBezTo>
                    <a:pt x="32" y="97"/>
                    <a:pt x="32" y="97"/>
                    <a:pt x="32" y="97"/>
                  </a:cubicBezTo>
                  <a:cubicBezTo>
                    <a:pt x="59" y="53"/>
                    <a:pt x="102" y="21"/>
                    <a:pt x="152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70" y="3"/>
                    <a:pt x="188" y="0"/>
                    <a:pt x="207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9" y="0"/>
                    <a:pt x="310" y="20"/>
                    <a:pt x="349" y="56"/>
                  </a:cubicBezTo>
                  <a:cubicBezTo>
                    <a:pt x="349" y="56"/>
                    <a:pt x="349" y="56"/>
                    <a:pt x="349" y="56"/>
                  </a:cubicBezTo>
                  <a:cubicBezTo>
                    <a:pt x="397" y="101"/>
                    <a:pt x="415" y="161"/>
                    <a:pt x="414" y="223"/>
                  </a:cubicBezTo>
                  <a:cubicBezTo>
                    <a:pt x="414" y="223"/>
                    <a:pt x="414" y="223"/>
                    <a:pt x="414" y="223"/>
                  </a:cubicBezTo>
                  <a:cubicBezTo>
                    <a:pt x="414" y="232"/>
                    <a:pt x="407" y="240"/>
                    <a:pt x="398" y="240"/>
                  </a:cubicBezTo>
                  <a:cubicBezTo>
                    <a:pt x="398" y="240"/>
                    <a:pt x="398" y="240"/>
                    <a:pt x="398" y="240"/>
                  </a:cubicBezTo>
                  <a:cubicBezTo>
                    <a:pt x="389" y="240"/>
                    <a:pt x="382" y="232"/>
                    <a:pt x="382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5" name="Freeform 36"/>
            <p:cNvSpPr/>
            <p:nvPr/>
          </p:nvSpPr>
          <p:spPr bwMode="auto">
            <a:xfrm>
              <a:off x="3446463" y="3189288"/>
              <a:ext cx="165100" cy="88900"/>
            </a:xfrm>
            <a:custGeom>
              <a:avLst/>
              <a:gdLst>
                <a:gd name="T0" fmla="*/ 57 w 57"/>
                <a:gd name="T1" fmla="*/ 15 h 31"/>
                <a:gd name="T2" fmla="*/ 41 w 57"/>
                <a:gd name="T3" fmla="*/ 31 h 31"/>
                <a:gd name="T4" fmla="*/ 16 w 57"/>
                <a:gd name="T5" fmla="*/ 31 h 31"/>
                <a:gd name="T6" fmla="*/ 0 w 57"/>
                <a:gd name="T7" fmla="*/ 15 h 31"/>
                <a:gd name="T8" fmla="*/ 0 w 57"/>
                <a:gd name="T9" fmla="*/ 15 h 31"/>
                <a:gd name="T10" fmla="*/ 16 w 57"/>
                <a:gd name="T11" fmla="*/ 0 h 31"/>
                <a:gd name="T12" fmla="*/ 41 w 57"/>
                <a:gd name="T13" fmla="*/ 0 h 31"/>
                <a:gd name="T14" fmla="*/ 57 w 57"/>
                <a:gd name="T15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31">
                  <a:moveTo>
                    <a:pt x="57" y="15"/>
                  </a:moveTo>
                  <a:cubicBezTo>
                    <a:pt x="57" y="24"/>
                    <a:pt x="50" y="31"/>
                    <a:pt x="41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7" y="31"/>
                    <a:pt x="0" y="24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50" y="0"/>
                    <a:pt x="57" y="7"/>
                    <a:pt x="5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6" name="Freeform 37"/>
            <p:cNvSpPr/>
            <p:nvPr/>
          </p:nvSpPr>
          <p:spPr bwMode="auto">
            <a:xfrm>
              <a:off x="3117850" y="3168650"/>
              <a:ext cx="349250" cy="92075"/>
            </a:xfrm>
            <a:custGeom>
              <a:avLst/>
              <a:gdLst>
                <a:gd name="T0" fmla="*/ 34 w 120"/>
                <a:gd name="T1" fmla="*/ 32 h 32"/>
                <a:gd name="T2" fmla="*/ 0 w 120"/>
                <a:gd name="T3" fmla="*/ 2 h 32"/>
                <a:gd name="T4" fmla="*/ 0 w 120"/>
                <a:gd name="T5" fmla="*/ 2 h 32"/>
                <a:gd name="T6" fmla="*/ 12 w 120"/>
                <a:gd name="T7" fmla="*/ 0 h 32"/>
                <a:gd name="T8" fmla="*/ 34 w 120"/>
                <a:gd name="T9" fmla="*/ 20 h 32"/>
                <a:gd name="T10" fmla="*/ 34 w 120"/>
                <a:gd name="T11" fmla="*/ 20 h 32"/>
                <a:gd name="T12" fmla="*/ 120 w 120"/>
                <a:gd name="T13" fmla="*/ 20 h 32"/>
                <a:gd name="T14" fmla="*/ 120 w 120"/>
                <a:gd name="T15" fmla="*/ 20 h 32"/>
                <a:gd name="T16" fmla="*/ 120 w 120"/>
                <a:gd name="T17" fmla="*/ 32 h 32"/>
                <a:gd name="T18" fmla="*/ 34 w 120"/>
                <a:gd name="T1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32">
                  <a:moveTo>
                    <a:pt x="34" y="32"/>
                  </a:moveTo>
                  <a:cubicBezTo>
                    <a:pt x="16" y="32"/>
                    <a:pt x="2" y="19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11"/>
                    <a:pt x="22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34" y="32"/>
                    <a:pt x="34" y="32"/>
                    <a:pt x="3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67" name="组合 75"/>
          <p:cNvGrpSpPr/>
          <p:nvPr/>
        </p:nvGrpSpPr>
        <p:grpSpPr>
          <a:xfrm>
            <a:off x="5297637" y="927996"/>
            <a:ext cx="332277" cy="364236"/>
            <a:chOff x="279401" y="2698750"/>
            <a:chExt cx="1473200" cy="1655763"/>
          </a:xfrm>
          <a:solidFill>
            <a:schemeClr val="bg1"/>
          </a:solidFill>
        </p:grpSpPr>
        <p:sp>
          <p:nvSpPr>
            <p:cNvPr id="68" name="Freeform 45"/>
            <p:cNvSpPr>
              <a:spLocks noEditPoints="1"/>
            </p:cNvSpPr>
            <p:nvPr/>
          </p:nvSpPr>
          <p:spPr bwMode="auto">
            <a:xfrm>
              <a:off x="279401" y="2884488"/>
              <a:ext cx="1473200" cy="1470025"/>
            </a:xfrm>
            <a:custGeom>
              <a:avLst/>
              <a:gdLst>
                <a:gd name="T0" fmla="*/ 250 w 501"/>
                <a:gd name="T1" fmla="*/ 0 h 501"/>
                <a:gd name="T2" fmla="*/ 0 w 501"/>
                <a:gd name="T3" fmla="*/ 251 h 501"/>
                <a:gd name="T4" fmla="*/ 250 w 501"/>
                <a:gd name="T5" fmla="*/ 501 h 501"/>
                <a:gd name="T6" fmla="*/ 501 w 501"/>
                <a:gd name="T7" fmla="*/ 251 h 501"/>
                <a:gd name="T8" fmla="*/ 250 w 501"/>
                <a:gd name="T9" fmla="*/ 0 h 501"/>
                <a:gd name="T10" fmla="*/ 455 w 501"/>
                <a:gd name="T11" fmla="*/ 267 h 501"/>
                <a:gd name="T12" fmla="*/ 446 w 501"/>
                <a:gd name="T13" fmla="*/ 267 h 501"/>
                <a:gd name="T14" fmla="*/ 389 w 501"/>
                <a:gd name="T15" fmla="*/ 390 h 501"/>
                <a:gd name="T16" fmla="*/ 267 w 501"/>
                <a:gd name="T17" fmla="*/ 447 h 501"/>
                <a:gd name="T18" fmla="*/ 267 w 501"/>
                <a:gd name="T19" fmla="*/ 455 h 501"/>
                <a:gd name="T20" fmla="*/ 250 w 501"/>
                <a:gd name="T21" fmla="*/ 471 h 501"/>
                <a:gd name="T22" fmla="*/ 234 w 501"/>
                <a:gd name="T23" fmla="*/ 455 h 501"/>
                <a:gd name="T24" fmla="*/ 234 w 501"/>
                <a:gd name="T25" fmla="*/ 447 h 501"/>
                <a:gd name="T26" fmla="*/ 111 w 501"/>
                <a:gd name="T27" fmla="*/ 390 h 501"/>
                <a:gd name="T28" fmla="*/ 54 w 501"/>
                <a:gd name="T29" fmla="*/ 267 h 501"/>
                <a:gd name="T30" fmla="*/ 46 w 501"/>
                <a:gd name="T31" fmla="*/ 267 h 501"/>
                <a:gd name="T32" fmla="*/ 30 w 501"/>
                <a:gd name="T33" fmla="*/ 251 h 501"/>
                <a:gd name="T34" fmla="*/ 46 w 501"/>
                <a:gd name="T35" fmla="*/ 234 h 501"/>
                <a:gd name="T36" fmla="*/ 54 w 501"/>
                <a:gd name="T37" fmla="*/ 234 h 501"/>
                <a:gd name="T38" fmla="*/ 111 w 501"/>
                <a:gd name="T39" fmla="*/ 111 h 501"/>
                <a:gd name="T40" fmla="*/ 234 w 501"/>
                <a:gd name="T41" fmla="*/ 54 h 501"/>
                <a:gd name="T42" fmla="*/ 234 w 501"/>
                <a:gd name="T43" fmla="*/ 46 h 501"/>
                <a:gd name="T44" fmla="*/ 250 w 501"/>
                <a:gd name="T45" fmla="*/ 30 h 501"/>
                <a:gd name="T46" fmla="*/ 267 w 501"/>
                <a:gd name="T47" fmla="*/ 46 h 501"/>
                <a:gd name="T48" fmla="*/ 267 w 501"/>
                <a:gd name="T49" fmla="*/ 54 h 501"/>
                <a:gd name="T50" fmla="*/ 389 w 501"/>
                <a:gd name="T51" fmla="*/ 111 h 501"/>
                <a:gd name="T52" fmla="*/ 446 w 501"/>
                <a:gd name="T53" fmla="*/ 234 h 501"/>
                <a:gd name="T54" fmla="*/ 455 w 501"/>
                <a:gd name="T55" fmla="*/ 234 h 501"/>
                <a:gd name="T56" fmla="*/ 471 w 501"/>
                <a:gd name="T57" fmla="*/ 251 h 501"/>
                <a:gd name="T58" fmla="*/ 455 w 501"/>
                <a:gd name="T59" fmla="*/ 267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01" h="501">
                  <a:moveTo>
                    <a:pt x="250" y="0"/>
                  </a:moveTo>
                  <a:cubicBezTo>
                    <a:pt x="112" y="0"/>
                    <a:pt x="0" y="112"/>
                    <a:pt x="0" y="251"/>
                  </a:cubicBezTo>
                  <a:cubicBezTo>
                    <a:pt x="0" y="389"/>
                    <a:pt x="112" y="501"/>
                    <a:pt x="250" y="501"/>
                  </a:cubicBezTo>
                  <a:cubicBezTo>
                    <a:pt x="389" y="501"/>
                    <a:pt x="501" y="389"/>
                    <a:pt x="501" y="251"/>
                  </a:cubicBezTo>
                  <a:cubicBezTo>
                    <a:pt x="501" y="112"/>
                    <a:pt x="389" y="0"/>
                    <a:pt x="250" y="0"/>
                  </a:cubicBezTo>
                  <a:close/>
                  <a:moveTo>
                    <a:pt x="455" y="267"/>
                  </a:moveTo>
                  <a:cubicBezTo>
                    <a:pt x="446" y="267"/>
                    <a:pt x="446" y="267"/>
                    <a:pt x="446" y="267"/>
                  </a:cubicBezTo>
                  <a:cubicBezTo>
                    <a:pt x="442" y="315"/>
                    <a:pt x="421" y="358"/>
                    <a:pt x="389" y="390"/>
                  </a:cubicBezTo>
                  <a:cubicBezTo>
                    <a:pt x="357" y="422"/>
                    <a:pt x="315" y="443"/>
                    <a:pt x="267" y="447"/>
                  </a:cubicBezTo>
                  <a:cubicBezTo>
                    <a:pt x="267" y="455"/>
                    <a:pt x="267" y="455"/>
                    <a:pt x="267" y="455"/>
                  </a:cubicBezTo>
                  <a:cubicBezTo>
                    <a:pt x="267" y="464"/>
                    <a:pt x="259" y="471"/>
                    <a:pt x="250" y="471"/>
                  </a:cubicBezTo>
                  <a:cubicBezTo>
                    <a:pt x="241" y="471"/>
                    <a:pt x="234" y="464"/>
                    <a:pt x="234" y="455"/>
                  </a:cubicBezTo>
                  <a:cubicBezTo>
                    <a:pt x="234" y="447"/>
                    <a:pt x="234" y="447"/>
                    <a:pt x="234" y="447"/>
                  </a:cubicBezTo>
                  <a:cubicBezTo>
                    <a:pt x="186" y="443"/>
                    <a:pt x="143" y="422"/>
                    <a:pt x="111" y="390"/>
                  </a:cubicBezTo>
                  <a:cubicBezTo>
                    <a:pt x="79" y="358"/>
                    <a:pt x="58" y="315"/>
                    <a:pt x="54" y="267"/>
                  </a:cubicBezTo>
                  <a:cubicBezTo>
                    <a:pt x="46" y="267"/>
                    <a:pt x="46" y="267"/>
                    <a:pt x="46" y="267"/>
                  </a:cubicBezTo>
                  <a:cubicBezTo>
                    <a:pt x="37" y="267"/>
                    <a:pt x="30" y="260"/>
                    <a:pt x="30" y="251"/>
                  </a:cubicBezTo>
                  <a:cubicBezTo>
                    <a:pt x="30" y="241"/>
                    <a:pt x="37" y="234"/>
                    <a:pt x="46" y="234"/>
                  </a:cubicBezTo>
                  <a:cubicBezTo>
                    <a:pt x="54" y="234"/>
                    <a:pt x="54" y="234"/>
                    <a:pt x="54" y="234"/>
                  </a:cubicBezTo>
                  <a:cubicBezTo>
                    <a:pt x="58" y="186"/>
                    <a:pt x="79" y="143"/>
                    <a:pt x="111" y="111"/>
                  </a:cubicBezTo>
                  <a:cubicBezTo>
                    <a:pt x="143" y="79"/>
                    <a:pt x="186" y="58"/>
                    <a:pt x="234" y="54"/>
                  </a:cubicBezTo>
                  <a:cubicBezTo>
                    <a:pt x="234" y="46"/>
                    <a:pt x="234" y="46"/>
                    <a:pt x="234" y="46"/>
                  </a:cubicBezTo>
                  <a:cubicBezTo>
                    <a:pt x="234" y="37"/>
                    <a:pt x="241" y="30"/>
                    <a:pt x="250" y="30"/>
                  </a:cubicBezTo>
                  <a:cubicBezTo>
                    <a:pt x="259" y="30"/>
                    <a:pt x="267" y="37"/>
                    <a:pt x="267" y="46"/>
                  </a:cubicBezTo>
                  <a:cubicBezTo>
                    <a:pt x="267" y="54"/>
                    <a:pt x="267" y="54"/>
                    <a:pt x="267" y="54"/>
                  </a:cubicBezTo>
                  <a:cubicBezTo>
                    <a:pt x="315" y="58"/>
                    <a:pt x="357" y="79"/>
                    <a:pt x="389" y="111"/>
                  </a:cubicBezTo>
                  <a:cubicBezTo>
                    <a:pt x="421" y="143"/>
                    <a:pt x="442" y="186"/>
                    <a:pt x="446" y="234"/>
                  </a:cubicBezTo>
                  <a:cubicBezTo>
                    <a:pt x="455" y="234"/>
                    <a:pt x="455" y="234"/>
                    <a:pt x="455" y="234"/>
                  </a:cubicBezTo>
                  <a:cubicBezTo>
                    <a:pt x="464" y="234"/>
                    <a:pt x="471" y="241"/>
                    <a:pt x="471" y="251"/>
                  </a:cubicBezTo>
                  <a:cubicBezTo>
                    <a:pt x="471" y="260"/>
                    <a:pt x="464" y="267"/>
                    <a:pt x="455" y="2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9" name="Freeform 46"/>
            <p:cNvSpPr/>
            <p:nvPr/>
          </p:nvSpPr>
          <p:spPr bwMode="auto">
            <a:xfrm>
              <a:off x="966788" y="3043238"/>
              <a:ext cx="96838" cy="117475"/>
            </a:xfrm>
            <a:custGeom>
              <a:avLst/>
              <a:gdLst>
                <a:gd name="T0" fmla="*/ 16 w 33"/>
                <a:gd name="T1" fmla="*/ 40 h 40"/>
                <a:gd name="T2" fmla="*/ 33 w 33"/>
                <a:gd name="T3" fmla="*/ 24 h 40"/>
                <a:gd name="T4" fmla="*/ 33 w 33"/>
                <a:gd name="T5" fmla="*/ 0 h 40"/>
                <a:gd name="T6" fmla="*/ 16 w 33"/>
                <a:gd name="T7" fmla="*/ 0 h 40"/>
                <a:gd name="T8" fmla="*/ 0 w 33"/>
                <a:gd name="T9" fmla="*/ 0 h 40"/>
                <a:gd name="T10" fmla="*/ 0 w 33"/>
                <a:gd name="T11" fmla="*/ 24 h 40"/>
                <a:gd name="T12" fmla="*/ 16 w 33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0">
                  <a:moveTo>
                    <a:pt x="16" y="40"/>
                  </a:moveTo>
                  <a:cubicBezTo>
                    <a:pt x="25" y="40"/>
                    <a:pt x="33" y="33"/>
                    <a:pt x="33" y="24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7" y="0"/>
                    <a:pt x="22" y="0"/>
                    <a:pt x="16" y="0"/>
                  </a:cubicBezTo>
                  <a:cubicBezTo>
                    <a:pt x="11" y="0"/>
                    <a:pt x="5" y="0"/>
                    <a:pt x="0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3"/>
                    <a:pt x="7" y="40"/>
                    <a:pt x="1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0" name="Freeform 47"/>
            <p:cNvSpPr/>
            <p:nvPr/>
          </p:nvSpPr>
          <p:spPr bwMode="auto">
            <a:xfrm>
              <a:off x="966788" y="4079875"/>
              <a:ext cx="96838" cy="115888"/>
            </a:xfrm>
            <a:custGeom>
              <a:avLst/>
              <a:gdLst>
                <a:gd name="T0" fmla="*/ 16 w 33"/>
                <a:gd name="T1" fmla="*/ 0 h 40"/>
                <a:gd name="T2" fmla="*/ 0 w 33"/>
                <a:gd name="T3" fmla="*/ 17 h 40"/>
                <a:gd name="T4" fmla="*/ 0 w 33"/>
                <a:gd name="T5" fmla="*/ 40 h 40"/>
                <a:gd name="T6" fmla="*/ 16 w 33"/>
                <a:gd name="T7" fmla="*/ 40 h 40"/>
                <a:gd name="T8" fmla="*/ 33 w 33"/>
                <a:gd name="T9" fmla="*/ 40 h 40"/>
                <a:gd name="T10" fmla="*/ 33 w 33"/>
                <a:gd name="T11" fmla="*/ 17 h 40"/>
                <a:gd name="T12" fmla="*/ 16 w 33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0">
                  <a:moveTo>
                    <a:pt x="16" y="0"/>
                  </a:moveTo>
                  <a:cubicBezTo>
                    <a:pt x="7" y="0"/>
                    <a:pt x="0" y="7"/>
                    <a:pt x="0" y="17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5" y="40"/>
                    <a:pt x="11" y="40"/>
                    <a:pt x="16" y="40"/>
                  </a:cubicBezTo>
                  <a:cubicBezTo>
                    <a:pt x="22" y="40"/>
                    <a:pt x="27" y="40"/>
                    <a:pt x="33" y="40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7"/>
                    <a:pt x="25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1" name="Freeform 48"/>
            <p:cNvSpPr/>
            <p:nvPr/>
          </p:nvSpPr>
          <p:spPr bwMode="auto">
            <a:xfrm>
              <a:off x="434976" y="3571875"/>
              <a:ext cx="120650" cy="96838"/>
            </a:xfrm>
            <a:custGeom>
              <a:avLst/>
              <a:gdLst>
                <a:gd name="T0" fmla="*/ 41 w 41"/>
                <a:gd name="T1" fmla="*/ 17 h 33"/>
                <a:gd name="T2" fmla="*/ 24 w 41"/>
                <a:gd name="T3" fmla="*/ 0 h 33"/>
                <a:gd name="T4" fmla="*/ 1 w 41"/>
                <a:gd name="T5" fmla="*/ 0 h 33"/>
                <a:gd name="T6" fmla="*/ 0 w 41"/>
                <a:gd name="T7" fmla="*/ 17 h 33"/>
                <a:gd name="T8" fmla="*/ 1 w 41"/>
                <a:gd name="T9" fmla="*/ 33 h 33"/>
                <a:gd name="T10" fmla="*/ 24 w 41"/>
                <a:gd name="T11" fmla="*/ 33 h 33"/>
                <a:gd name="T12" fmla="*/ 41 w 41"/>
                <a:gd name="T13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33">
                  <a:moveTo>
                    <a:pt x="41" y="17"/>
                  </a:moveTo>
                  <a:cubicBezTo>
                    <a:pt x="41" y="7"/>
                    <a:pt x="33" y="0"/>
                    <a:pt x="2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6"/>
                    <a:pt x="0" y="11"/>
                    <a:pt x="0" y="17"/>
                  </a:cubicBezTo>
                  <a:cubicBezTo>
                    <a:pt x="0" y="22"/>
                    <a:pt x="1" y="28"/>
                    <a:pt x="1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33" y="33"/>
                    <a:pt x="41" y="26"/>
                    <a:pt x="4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2" name="Freeform 49"/>
            <p:cNvSpPr/>
            <p:nvPr/>
          </p:nvSpPr>
          <p:spPr bwMode="auto">
            <a:xfrm>
              <a:off x="1474788" y="3571875"/>
              <a:ext cx="119063" cy="96838"/>
            </a:xfrm>
            <a:custGeom>
              <a:avLst/>
              <a:gdLst>
                <a:gd name="T0" fmla="*/ 39 w 40"/>
                <a:gd name="T1" fmla="*/ 0 h 33"/>
                <a:gd name="T2" fmla="*/ 16 w 40"/>
                <a:gd name="T3" fmla="*/ 0 h 33"/>
                <a:gd name="T4" fmla="*/ 0 w 40"/>
                <a:gd name="T5" fmla="*/ 17 h 33"/>
                <a:gd name="T6" fmla="*/ 16 w 40"/>
                <a:gd name="T7" fmla="*/ 33 h 33"/>
                <a:gd name="T8" fmla="*/ 39 w 40"/>
                <a:gd name="T9" fmla="*/ 33 h 33"/>
                <a:gd name="T10" fmla="*/ 40 w 40"/>
                <a:gd name="T11" fmla="*/ 17 h 33"/>
                <a:gd name="T12" fmla="*/ 39 w 40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3">
                  <a:moveTo>
                    <a:pt x="39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26"/>
                    <a:pt x="7" y="33"/>
                    <a:pt x="16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28"/>
                    <a:pt x="40" y="22"/>
                    <a:pt x="40" y="17"/>
                  </a:cubicBezTo>
                  <a:cubicBezTo>
                    <a:pt x="40" y="11"/>
                    <a:pt x="40" y="6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3" name="Oval 50"/>
            <p:cNvSpPr>
              <a:spLocks noChangeArrowheads="1"/>
            </p:cNvSpPr>
            <p:nvPr/>
          </p:nvSpPr>
          <p:spPr bwMode="auto">
            <a:xfrm>
              <a:off x="925513" y="3532188"/>
              <a:ext cx="176213" cy="174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4" name="Freeform 51"/>
            <p:cNvSpPr>
              <a:spLocks noEditPoints="1"/>
            </p:cNvSpPr>
            <p:nvPr/>
          </p:nvSpPr>
          <p:spPr bwMode="auto">
            <a:xfrm>
              <a:off x="652463" y="3254375"/>
              <a:ext cx="723900" cy="730250"/>
            </a:xfrm>
            <a:custGeom>
              <a:avLst/>
              <a:gdLst>
                <a:gd name="T0" fmla="*/ 106 w 246"/>
                <a:gd name="T1" fmla="*/ 86 h 249"/>
                <a:gd name="T2" fmla="*/ 109 w 246"/>
                <a:gd name="T3" fmla="*/ 89 h 249"/>
                <a:gd name="T4" fmla="*/ 123 w 246"/>
                <a:gd name="T5" fmla="*/ 86 h 249"/>
                <a:gd name="T6" fmla="*/ 162 w 246"/>
                <a:gd name="T7" fmla="*/ 125 h 249"/>
                <a:gd name="T8" fmla="*/ 159 w 246"/>
                <a:gd name="T9" fmla="*/ 139 h 249"/>
                <a:gd name="T10" fmla="*/ 162 w 246"/>
                <a:gd name="T11" fmla="*/ 142 h 249"/>
                <a:gd name="T12" fmla="*/ 246 w 246"/>
                <a:gd name="T13" fmla="*/ 0 h 249"/>
                <a:gd name="T14" fmla="*/ 106 w 246"/>
                <a:gd name="T15" fmla="*/ 86 h 249"/>
                <a:gd name="T16" fmla="*/ 123 w 246"/>
                <a:gd name="T17" fmla="*/ 163 h 249"/>
                <a:gd name="T18" fmla="*/ 84 w 246"/>
                <a:gd name="T19" fmla="*/ 125 h 249"/>
                <a:gd name="T20" fmla="*/ 87 w 246"/>
                <a:gd name="T21" fmla="*/ 110 h 249"/>
                <a:gd name="T22" fmla="*/ 85 w 246"/>
                <a:gd name="T23" fmla="*/ 107 h 249"/>
                <a:gd name="T24" fmla="*/ 0 w 246"/>
                <a:gd name="T25" fmla="*/ 249 h 249"/>
                <a:gd name="T26" fmla="*/ 140 w 246"/>
                <a:gd name="T27" fmla="*/ 163 h 249"/>
                <a:gd name="T28" fmla="*/ 138 w 246"/>
                <a:gd name="T29" fmla="*/ 160 h 249"/>
                <a:gd name="T30" fmla="*/ 123 w 246"/>
                <a:gd name="T31" fmla="*/ 163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6" h="249">
                  <a:moveTo>
                    <a:pt x="106" y="86"/>
                  </a:moveTo>
                  <a:cubicBezTo>
                    <a:pt x="109" y="89"/>
                    <a:pt x="109" y="89"/>
                    <a:pt x="109" y="89"/>
                  </a:cubicBezTo>
                  <a:cubicBezTo>
                    <a:pt x="113" y="87"/>
                    <a:pt x="118" y="86"/>
                    <a:pt x="123" y="86"/>
                  </a:cubicBezTo>
                  <a:cubicBezTo>
                    <a:pt x="145" y="86"/>
                    <a:pt x="162" y="103"/>
                    <a:pt x="162" y="125"/>
                  </a:cubicBezTo>
                  <a:cubicBezTo>
                    <a:pt x="162" y="130"/>
                    <a:pt x="161" y="135"/>
                    <a:pt x="159" y="139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246" y="0"/>
                    <a:pt x="246" y="0"/>
                    <a:pt x="246" y="0"/>
                  </a:cubicBezTo>
                  <a:lnTo>
                    <a:pt x="106" y="86"/>
                  </a:lnTo>
                  <a:close/>
                  <a:moveTo>
                    <a:pt x="123" y="163"/>
                  </a:moveTo>
                  <a:cubicBezTo>
                    <a:pt x="102" y="163"/>
                    <a:pt x="84" y="146"/>
                    <a:pt x="84" y="125"/>
                  </a:cubicBezTo>
                  <a:cubicBezTo>
                    <a:pt x="84" y="119"/>
                    <a:pt x="86" y="114"/>
                    <a:pt x="87" y="110"/>
                  </a:cubicBezTo>
                  <a:cubicBezTo>
                    <a:pt x="85" y="107"/>
                    <a:pt x="85" y="107"/>
                    <a:pt x="85" y="107"/>
                  </a:cubicBezTo>
                  <a:cubicBezTo>
                    <a:pt x="0" y="249"/>
                    <a:pt x="0" y="249"/>
                    <a:pt x="0" y="249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38" y="160"/>
                    <a:pt x="138" y="160"/>
                    <a:pt x="138" y="160"/>
                  </a:cubicBezTo>
                  <a:cubicBezTo>
                    <a:pt x="133" y="162"/>
                    <a:pt x="128" y="163"/>
                    <a:pt x="123" y="1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5" name="Freeform 52"/>
            <p:cNvSpPr/>
            <p:nvPr/>
          </p:nvSpPr>
          <p:spPr bwMode="auto">
            <a:xfrm>
              <a:off x="935038" y="2698750"/>
              <a:ext cx="158750" cy="158750"/>
            </a:xfrm>
            <a:custGeom>
              <a:avLst/>
              <a:gdLst>
                <a:gd name="T0" fmla="*/ 27 w 54"/>
                <a:gd name="T1" fmla="*/ 0 h 54"/>
                <a:gd name="T2" fmla="*/ 0 w 54"/>
                <a:gd name="T3" fmla="*/ 27 h 54"/>
                <a:gd name="T4" fmla="*/ 0 w 54"/>
                <a:gd name="T5" fmla="*/ 54 h 54"/>
                <a:gd name="T6" fmla="*/ 29 w 54"/>
                <a:gd name="T7" fmla="*/ 52 h 54"/>
                <a:gd name="T8" fmla="*/ 29 w 54"/>
                <a:gd name="T9" fmla="*/ 52 h 54"/>
                <a:gd name="T10" fmla="*/ 54 w 54"/>
                <a:gd name="T11" fmla="*/ 53 h 54"/>
                <a:gd name="T12" fmla="*/ 54 w 54"/>
                <a:gd name="T13" fmla="*/ 27 h 54"/>
                <a:gd name="T14" fmla="*/ 27 w 54"/>
                <a:gd name="T15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4"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0" y="53"/>
                    <a:pt x="1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38" y="52"/>
                    <a:pt x="46" y="52"/>
                    <a:pt x="54" y="53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12"/>
                    <a:pt x="42" y="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76" name="Group 93"/>
          <p:cNvGrpSpPr/>
          <p:nvPr/>
        </p:nvGrpSpPr>
        <p:grpSpPr>
          <a:xfrm>
            <a:off x="494135" y="2151244"/>
            <a:ext cx="2326558" cy="910506"/>
            <a:chOff x="138498" y="3070442"/>
            <a:chExt cx="2364103" cy="929387"/>
          </a:xfrm>
        </p:grpSpPr>
        <p:sp>
          <p:nvSpPr>
            <p:cNvPr id="77" name="椭圆 10"/>
            <p:cNvSpPr/>
            <p:nvPr/>
          </p:nvSpPr>
          <p:spPr>
            <a:xfrm>
              <a:off x="138498" y="3248582"/>
              <a:ext cx="349697" cy="349697"/>
            </a:xfrm>
            <a:prstGeom prst="ellipse">
              <a:avLst/>
            </a:prstGeom>
            <a:solidFill>
              <a:srgbClr val="00A4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文本框 11"/>
            <p:cNvSpPr txBox="1"/>
            <p:nvPr/>
          </p:nvSpPr>
          <p:spPr>
            <a:xfrm>
              <a:off x="536812" y="3070442"/>
              <a:ext cx="1738332" cy="8482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任务提交后，由于</a:t>
              </a:r>
              <a:endParaRPr lang="en-US" altLang="zh-CN" sz="12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分配不到内存，等</a:t>
              </a:r>
              <a:endParaRPr lang="en-US" altLang="zh-CN" sz="12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待时间过长，一直不</a:t>
              </a:r>
              <a:endParaRPr lang="en-US" altLang="zh-CN" sz="12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能进入</a:t>
              </a:r>
              <a:r>
                <a:rPr lang="en-US" altLang="zh-CN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RUNNING</a:t>
              </a:r>
              <a:r>
                <a:rPr lang="zh-CN" altLang="en-US" sz="1200" dirty="0" smtClean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状态</a:t>
              </a:r>
              <a:endParaRPr lang="zh-CN" altLang="en-US" sz="12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矩形 9"/>
            <p:cNvSpPr/>
            <p:nvPr/>
          </p:nvSpPr>
          <p:spPr>
            <a:xfrm>
              <a:off x="443069" y="3730176"/>
              <a:ext cx="2059532" cy="2696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endParaRPr lang="zh-CN" altLang="en-US" sz="1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0" name="Group 105"/>
          <p:cNvGrpSpPr/>
          <p:nvPr/>
        </p:nvGrpSpPr>
        <p:grpSpPr>
          <a:xfrm>
            <a:off x="2602494" y="2184906"/>
            <a:ext cx="2301789" cy="1477842"/>
            <a:chOff x="138498" y="3127922"/>
            <a:chExt cx="2338934" cy="1508488"/>
          </a:xfrm>
        </p:grpSpPr>
        <p:sp>
          <p:nvSpPr>
            <p:cNvPr id="81" name="椭圆 10"/>
            <p:cNvSpPr/>
            <p:nvPr/>
          </p:nvSpPr>
          <p:spPr>
            <a:xfrm>
              <a:off x="138498" y="3248582"/>
              <a:ext cx="349697" cy="349697"/>
            </a:xfrm>
            <a:prstGeom prst="ellipse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文本框 11"/>
            <p:cNvSpPr txBox="1"/>
            <p:nvPr/>
          </p:nvSpPr>
          <p:spPr>
            <a:xfrm>
              <a:off x="508997" y="3127922"/>
              <a:ext cx="1968435" cy="8482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任务有多个</a:t>
              </a:r>
              <a:r>
                <a:rPr lang="en-US" altLang="zh-CN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</a:t>
              </a:r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或</a:t>
              </a:r>
              <a:r>
                <a:rPr lang="en-US" altLang="zh-CN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reduce</a:t>
              </a:r>
            </a:p>
            <a:p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都完成了，剩余一个或</a:t>
              </a:r>
              <a:endParaRPr lang="en-US" altLang="zh-CN" sz="12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几个，非常慢。</a:t>
              </a:r>
            </a:p>
            <a:p>
              <a:endParaRPr lang="en-US" altLang="zh-CN" sz="1200" dirty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矩形 9"/>
            <p:cNvSpPr/>
            <p:nvPr/>
          </p:nvSpPr>
          <p:spPr>
            <a:xfrm>
              <a:off x="558080" y="4008616"/>
              <a:ext cx="1475041" cy="6277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1.map</a:t>
              </a:r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倾</a:t>
              </a: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斜</a:t>
              </a:r>
              <a:endParaRPr lang="en-US" altLang="zh-CN" sz="10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14000"/>
                </a:lnSpc>
              </a:pPr>
              <a:r>
                <a:rPr lang="en-US" altLang="zh-CN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.Join</a:t>
              </a:r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倾</a:t>
              </a: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斜</a:t>
              </a:r>
              <a:endParaRPr lang="en-US" altLang="zh-CN" sz="10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14000"/>
                </a:lnSpc>
              </a:pPr>
              <a:r>
                <a:rPr lang="en-US" altLang="zh-CN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.Reduce</a:t>
              </a:r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倾</a:t>
              </a: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斜</a:t>
              </a:r>
              <a:endParaRPr lang="zh-CN" altLang="en-US" sz="1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4" name="Group 109"/>
          <p:cNvGrpSpPr/>
          <p:nvPr/>
        </p:nvGrpSpPr>
        <p:grpSpPr>
          <a:xfrm>
            <a:off x="4531102" y="2184907"/>
            <a:ext cx="2041620" cy="1482168"/>
            <a:chOff x="138498" y="3151043"/>
            <a:chExt cx="2074566" cy="1512903"/>
          </a:xfrm>
        </p:grpSpPr>
        <p:sp>
          <p:nvSpPr>
            <p:cNvPr id="85" name="椭圆 10"/>
            <p:cNvSpPr/>
            <p:nvPr/>
          </p:nvSpPr>
          <p:spPr>
            <a:xfrm>
              <a:off x="138498" y="3248582"/>
              <a:ext cx="349697" cy="349697"/>
            </a:xfrm>
            <a:prstGeom prst="ellipse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文本框 11"/>
            <p:cNvSpPr txBox="1"/>
            <p:nvPr/>
          </p:nvSpPr>
          <p:spPr>
            <a:xfrm>
              <a:off x="548032" y="3151043"/>
              <a:ext cx="1665032" cy="8482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原来运行时间</a:t>
              </a:r>
              <a:r>
                <a:rPr lang="zh-CN" altLang="en-US" sz="1200" dirty="0" smtClean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</a:t>
              </a:r>
              <a:endParaRPr lang="en-US" altLang="zh-CN" sz="1200" dirty="0" smtClean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 smtClean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</a:t>
              </a:r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某一个区间</a:t>
              </a:r>
              <a:r>
                <a:rPr lang="zh-CN" altLang="en-US" sz="1200" dirty="0" smtClean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如</a:t>
              </a:r>
              <a:endParaRPr lang="en-US" altLang="zh-CN" sz="1200" dirty="0" smtClean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200" dirty="0" smtClean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30-40mins</a:t>
              </a:r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zh-CN" altLang="en-US" sz="1200" dirty="0" smtClean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突然</a:t>
              </a:r>
              <a:endParaRPr lang="en-US" altLang="zh-CN" sz="1200" dirty="0" smtClean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200" dirty="0" smtClean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60mins</a:t>
              </a:r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仍没有运行完</a:t>
              </a:r>
            </a:p>
          </p:txBody>
        </p:sp>
        <p:sp>
          <p:nvSpPr>
            <p:cNvPr id="87" name="矩形 9"/>
            <p:cNvSpPr/>
            <p:nvPr/>
          </p:nvSpPr>
          <p:spPr>
            <a:xfrm>
              <a:off x="522810" y="4036152"/>
              <a:ext cx="1475041" cy="6277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en-US" altLang="zh-CN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据特性变化</a:t>
              </a:r>
              <a:endParaRPr lang="zh-CN" altLang="en-US" sz="1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en-US" altLang="zh-CN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资源缺乏</a:t>
              </a:r>
              <a:endParaRPr lang="en-US" altLang="zh-CN" sz="10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14000"/>
                </a:lnSpc>
              </a:pPr>
              <a:r>
                <a:rPr lang="zh-CN" altLang="zh-CN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en-US" altLang="zh-CN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慢机器发现</a:t>
              </a:r>
              <a:endParaRPr lang="zh-CN" altLang="en-US" sz="1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8" name="Group 113"/>
          <p:cNvGrpSpPr/>
          <p:nvPr/>
        </p:nvGrpSpPr>
        <p:grpSpPr>
          <a:xfrm>
            <a:off x="6402899" y="2190148"/>
            <a:ext cx="1967099" cy="1137264"/>
            <a:chOff x="138498" y="3179519"/>
            <a:chExt cx="1998843" cy="1160849"/>
          </a:xfrm>
        </p:grpSpPr>
        <p:sp>
          <p:nvSpPr>
            <p:cNvPr id="89" name="椭圆 10"/>
            <p:cNvSpPr/>
            <p:nvPr/>
          </p:nvSpPr>
          <p:spPr>
            <a:xfrm>
              <a:off x="138498" y="3248582"/>
              <a:ext cx="349697" cy="349697"/>
            </a:xfrm>
            <a:prstGeom prst="ellipse">
              <a:avLst/>
            </a:prstGeom>
            <a:solidFill>
              <a:srgbClr val="00AE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11"/>
            <p:cNvSpPr txBox="1"/>
            <p:nvPr/>
          </p:nvSpPr>
          <p:spPr>
            <a:xfrm>
              <a:off x="536812" y="3179519"/>
              <a:ext cx="1600529" cy="6597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报错</a:t>
              </a:r>
              <a:r>
                <a:rPr lang="en-US" altLang="zh-CN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does not have </a:t>
              </a:r>
              <a:endParaRPr lang="en-US" altLang="zh-CN" sz="1200" dirty="0" smtClean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200" dirty="0" smtClean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enough </a:t>
              </a:r>
              <a:r>
                <a:rPr lang="en-US" altLang="zh-CN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number </a:t>
              </a:r>
              <a:endParaRPr lang="en-US" altLang="zh-CN" sz="1200" dirty="0" smtClean="0">
                <a:solidFill>
                  <a:srgbClr val="00A4E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200" dirty="0" smtClean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of </a:t>
              </a:r>
              <a:r>
                <a:rPr lang="en-US" altLang="zh-CN" sz="1200" dirty="0">
                  <a:solidFill>
                    <a:srgbClr val="00A4E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replicas</a:t>
              </a:r>
            </a:p>
          </p:txBody>
        </p:sp>
        <p:sp>
          <p:nvSpPr>
            <p:cNvPr id="91" name="矩形 9"/>
            <p:cNvSpPr/>
            <p:nvPr/>
          </p:nvSpPr>
          <p:spPr>
            <a:xfrm>
              <a:off x="489599" y="3891644"/>
              <a:ext cx="1475041" cy="4487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14000"/>
                </a:lnSpc>
              </a:pPr>
              <a:r>
                <a:rPr lang="en-US" altLang="zh-CN" sz="1000" dirty="0" err="1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NameNode</a:t>
              </a: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dirty="0" err="1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rpc</a:t>
              </a:r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压力太</a:t>
              </a: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</a:t>
              </a:r>
              <a:endParaRPr lang="en-US" altLang="zh-CN" sz="10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2" name="平行四边形 101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平行四边形 102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平行四边形 103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平行四边形 104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TextBox 10"/>
          <p:cNvSpPr txBox="1"/>
          <p:nvPr/>
        </p:nvSpPr>
        <p:spPr>
          <a:xfrm>
            <a:off x="324214" y="71952"/>
            <a:ext cx="3300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常见问题和解决思路</a:t>
            </a:r>
          </a:p>
        </p:txBody>
      </p:sp>
      <p:grpSp>
        <p:nvGrpSpPr>
          <p:cNvPr id="107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8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9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10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sp>
        <p:nvSpPr>
          <p:cNvPr id="3" name="矩形 2"/>
          <p:cNvSpPr/>
          <p:nvPr/>
        </p:nvSpPr>
        <p:spPr>
          <a:xfrm>
            <a:off x="2988436" y="1296054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数据倾斜</a:t>
            </a:r>
            <a:endParaRPr lang="zh-CN" altLang="en-US" sz="2000" dirty="0"/>
          </a:p>
        </p:txBody>
      </p:sp>
      <p:sp>
        <p:nvSpPr>
          <p:cNvPr id="92" name="文本框 41"/>
          <p:cNvSpPr txBox="1"/>
          <p:nvPr/>
        </p:nvSpPr>
        <p:spPr>
          <a:xfrm>
            <a:off x="1116280" y="1296054"/>
            <a:ext cx="1210539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资源缺乏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p:transition xmlns:p14="http://schemas.microsoft.com/office/powerpoint/2010/main" spd="med" advTm="11326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6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500"/>
                            </p:stCondLst>
                            <p:childTnLst>
                              <p:par>
                                <p:cTn id="7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 tmFilter="0,0; .5, 1; 1, 1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400"/>
                            </p:stCondLst>
                            <p:childTnLst>
                              <p:par>
                                <p:cTn id="94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" dur="3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96" dur="3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3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106" grpId="0"/>
    </p:bldLst>
  </p:timing>
  <p:extLst mod="1">
    <p:ext uri="{E180D4A7-C9FB-4DFB-919C-405C955672EB}">
      <p14:showEvtLst xmlns:p14="http://schemas.microsoft.com/office/powerpoint/2010/main">
        <p14:playEvt time="1315" objId="3"/>
        <p14:stopEvt time="2082" objId="3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3954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常见问题示例</a:t>
            </a:r>
            <a:r>
              <a:rPr lang="en-US" altLang="zh-CN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—</a:t>
            </a:r>
            <a:r>
              <a:rPr lang="zh-CN" altLang="en-US" sz="2400" spc="300" dirty="0" smtClean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资源短缺</a:t>
            </a:r>
            <a:endParaRPr lang="zh-CN" altLang="en-US" sz="2400" spc="300" dirty="0">
              <a:solidFill>
                <a:srgbClr val="0070C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pic>
        <p:nvPicPr>
          <p:cNvPr id="2" name="图片 1" descr="屏幕快照 2019-10-16 下午2.29.3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33" y="864018"/>
            <a:ext cx="7992666" cy="391051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059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平行四边形 94"/>
          <p:cNvSpPr/>
          <p:nvPr/>
        </p:nvSpPr>
        <p:spPr>
          <a:xfrm flipV="1">
            <a:off x="-53818" y="495378"/>
            <a:ext cx="1422119" cy="59512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平行四边形 95"/>
          <p:cNvSpPr/>
          <p:nvPr/>
        </p:nvSpPr>
        <p:spPr>
          <a:xfrm flipV="1">
            <a:off x="1332298" y="495381"/>
            <a:ext cx="864072" cy="59509"/>
          </a:xfrm>
          <a:prstGeom prst="parallelogram">
            <a:avLst>
              <a:gd name="adj" fmla="val 220818"/>
            </a:avLst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平行四边形 96"/>
          <p:cNvSpPr/>
          <p:nvPr/>
        </p:nvSpPr>
        <p:spPr>
          <a:xfrm flipV="1">
            <a:off x="2196370" y="495380"/>
            <a:ext cx="648054" cy="59509"/>
          </a:xfrm>
          <a:prstGeom prst="parallelogram">
            <a:avLst>
              <a:gd name="adj" fmla="val 220818"/>
            </a:avLst>
          </a:prstGeom>
          <a:solidFill>
            <a:srgbClr val="1442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平行四边形 97"/>
          <p:cNvSpPr/>
          <p:nvPr/>
        </p:nvSpPr>
        <p:spPr>
          <a:xfrm flipV="1">
            <a:off x="2844424" y="495378"/>
            <a:ext cx="360030" cy="59509"/>
          </a:xfrm>
          <a:prstGeom prst="parallelogram">
            <a:avLst>
              <a:gd name="adj" fmla="val 220818"/>
            </a:avLst>
          </a:prstGeom>
          <a:solidFill>
            <a:srgbClr val="133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10"/>
          <p:cNvSpPr txBox="1"/>
          <p:nvPr/>
        </p:nvSpPr>
        <p:spPr>
          <a:xfrm>
            <a:off x="324214" y="71952"/>
            <a:ext cx="5070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性能工具</a:t>
            </a:r>
            <a:r>
              <a:rPr lang="en-US" altLang="zh-CN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—</a:t>
            </a:r>
            <a:r>
              <a:rPr lang="en-US" altLang="zh-CN" sz="2400" spc="300" dirty="0" err="1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dr.elephant</a:t>
            </a:r>
            <a:r>
              <a:rPr lang="zh-CN" altLang="en-US" sz="2400" spc="300" dirty="0">
                <a:solidFill>
                  <a:srgbClr val="0070C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的使用</a:t>
            </a:r>
          </a:p>
        </p:txBody>
      </p:sp>
      <p:grpSp>
        <p:nvGrpSpPr>
          <p:cNvPr id="100" name="Group 7"/>
          <p:cNvGrpSpPr>
            <a:grpSpLocks/>
          </p:cNvGrpSpPr>
          <p:nvPr/>
        </p:nvGrpSpPr>
        <p:grpSpPr bwMode="auto">
          <a:xfrm>
            <a:off x="124926" y="181952"/>
            <a:ext cx="288024" cy="250030"/>
            <a:chOff x="0" y="0"/>
            <a:chExt cx="1041399" cy="549275"/>
          </a:xfrm>
          <a:solidFill>
            <a:srgbClr val="133E73"/>
          </a:solidFill>
        </p:grpSpPr>
        <p:sp>
          <p:nvSpPr>
            <p:cNvPr id="101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2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  <p:sp>
          <p:nvSpPr>
            <p:cNvPr id="103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000"/>
            </a:p>
          </p:txBody>
        </p:sp>
      </p:grpSp>
      <p:pic>
        <p:nvPicPr>
          <p:cNvPr id="2" name="图片 1" descr="1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26" y="792012"/>
            <a:ext cx="8857500" cy="392970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8139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488">
        <p14:prism isInverted="1"/>
      </p:transition>
    </mc:Choice>
    <mc:Fallback xmlns="">
      <p:transition spd="slow" advTm="5488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" presetID="1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AEEF"/>
                                      </p:to>
                                    </p:animClr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9" grpId="0"/>
    </p:bldLst>
  </p:timing>
  <p:extLst mod="1">
    <p:ext uri="{E180D4A7-C9FB-4DFB-919C-405C955672EB}">
      <p14:showEvtLst xmlns:p14="http://schemas.microsoft.com/office/powerpoint/2010/main">
        <p14:playEvt time="1358" objId="95"/>
        <p14:stopEvt time="2081" objId="95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bt57845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1.1|0.8|0.9|1|0.8|1.3|1.2|1|1.4|0.8|0.5|0.7|0.4|0.6|0.6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heme/theme1.xml><?xml version="1.0" encoding="utf-8"?>
<a:theme xmlns:a="http://schemas.openxmlformats.org/drawingml/2006/main" name="第一PPT，www.1ppt.com">
  <a:themeElements>
    <a:clrScheme name="自定义 353">
      <a:dk1>
        <a:sysClr val="windowText" lastClr="000000"/>
      </a:dk1>
      <a:lt1>
        <a:sysClr val="window" lastClr="FFFFFF"/>
      </a:lt1>
      <a:dk2>
        <a:srgbClr val="34833F"/>
      </a:dk2>
      <a:lt2>
        <a:srgbClr val="E7E6E6"/>
      </a:lt2>
      <a:accent1>
        <a:srgbClr val="34833F"/>
      </a:accent1>
      <a:accent2>
        <a:srgbClr val="D24977"/>
      </a:accent2>
      <a:accent3>
        <a:srgbClr val="34833F"/>
      </a:accent3>
      <a:accent4>
        <a:srgbClr val="D24977"/>
      </a:accent4>
      <a:accent5>
        <a:srgbClr val="34833F"/>
      </a:accent5>
      <a:accent6>
        <a:srgbClr val="D24977"/>
      </a:accent6>
      <a:hlink>
        <a:srgbClr val="34833F"/>
      </a:hlink>
      <a:folHlink>
        <a:srgbClr val="D24977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Pages>0</Pages>
  <Words>872</Words>
  <Characters>0</Characters>
  <Application>Microsoft Macintosh PowerPoint</Application>
  <DocSecurity>0</DocSecurity>
  <PresentationFormat>自定义</PresentationFormat>
  <Lines>0</Lines>
  <Paragraphs>256</Paragraphs>
  <Slides>24</Slides>
  <Notes>24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科技PPT模板</dc:title>
  <dc:creator/>
  <cp:keywords>www.1ppt.com</cp:keywords>
  <dc:description>www.1ppt.com</dc:description>
  <cp:lastModifiedBy/>
  <cp:revision>1</cp:revision>
  <dcterms:created xsi:type="dcterms:W3CDTF">2017-05-21T03:30:57Z</dcterms:created>
  <dcterms:modified xsi:type="dcterms:W3CDTF">2019-10-16T08:49:59Z</dcterms:modified>
</cp:coreProperties>
</file>

<file path=docProps/thumbnail.jpeg>
</file>